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79" r:id="rId2"/>
    <p:sldId id="358" r:id="rId3"/>
    <p:sldId id="347" r:id="rId4"/>
    <p:sldId id="348" r:id="rId5"/>
    <p:sldId id="349" r:id="rId6"/>
    <p:sldId id="350" r:id="rId7"/>
    <p:sldId id="351" r:id="rId8"/>
    <p:sldId id="354" r:id="rId9"/>
    <p:sldId id="355" r:id="rId10"/>
    <p:sldId id="356" r:id="rId11"/>
    <p:sldId id="357" r:id="rId12"/>
    <p:sldId id="352" r:id="rId13"/>
    <p:sldId id="353" r:id="rId14"/>
  </p:sldIdLst>
  <p:sldSz cx="12192000" cy="2743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9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074" autoAdjust="0"/>
    <p:restoredTop sz="92639" autoAdjust="0"/>
  </p:normalViewPr>
  <p:slideViewPr>
    <p:cSldViewPr snapToGrid="0">
      <p:cViewPr>
        <p:scale>
          <a:sx n="66" d="100"/>
          <a:sy n="66" d="100"/>
        </p:scale>
        <p:origin x="-204" y="-4278"/>
      </p:cViewPr>
      <p:guideLst/>
    </p:cSldViewPr>
  </p:slideViewPr>
  <p:notesTextViewPr>
    <p:cViewPr>
      <p:scale>
        <a:sx n="1" d="1"/>
        <a:sy n="1" d="1"/>
      </p:scale>
      <p:origin x="0" y="0"/>
    </p:cViewPr>
  </p:notesTextViewPr>
  <p:sorterViewPr>
    <p:cViewPr>
      <p:scale>
        <a:sx n="100" d="100"/>
        <a:sy n="100" d="100"/>
      </p:scale>
      <p:origin x="0" y="-63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CB2CC-17BE-4308-9E22-BFEFF7A19788}" type="datetimeFigureOut">
              <a:rPr lang="en-US" smtClean="0"/>
              <a:t>16-Aug-18</a:t>
            </a:fld>
            <a:endParaRPr lang="en-US"/>
          </a:p>
        </p:txBody>
      </p:sp>
      <p:sp>
        <p:nvSpPr>
          <p:cNvPr id="4" name="Slide Image Placeholder 3"/>
          <p:cNvSpPr>
            <a:spLocks noGrp="1" noRot="1" noChangeAspect="1"/>
          </p:cNvSpPr>
          <p:nvPr>
            <p:ph type="sldImg" idx="2"/>
          </p:nvPr>
        </p:nvSpPr>
        <p:spPr>
          <a:xfrm>
            <a:off x="2743200" y="1143000"/>
            <a:ext cx="1371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0EBB0-FEB0-4979-ABF7-2017C57AC8D1}" type="slidenum">
              <a:rPr lang="en-US" smtClean="0"/>
              <a:t>‹#›</a:t>
            </a:fld>
            <a:endParaRPr lang="en-US"/>
          </a:p>
        </p:txBody>
      </p:sp>
    </p:spTree>
    <p:extLst>
      <p:ext uri="{BB962C8B-B14F-4D97-AF65-F5344CB8AC3E}">
        <p14:creationId xmlns:p14="http://schemas.microsoft.com/office/powerpoint/2010/main" val="3372438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0EBB0-FEB0-4979-ABF7-2017C57AC8D1}" type="slidenum">
              <a:rPr lang="en-US" smtClean="0"/>
              <a:t>4</a:t>
            </a:fld>
            <a:endParaRPr lang="en-US"/>
          </a:p>
        </p:txBody>
      </p:sp>
    </p:spTree>
    <p:extLst>
      <p:ext uri="{BB962C8B-B14F-4D97-AF65-F5344CB8AC3E}">
        <p14:creationId xmlns:p14="http://schemas.microsoft.com/office/powerpoint/2010/main" val="203725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489452"/>
            <a:ext cx="10363200" cy="9550400"/>
          </a:xfrm>
        </p:spPr>
        <p:txBody>
          <a:bodyPr anchor="b"/>
          <a:lstStyle>
            <a:lvl1pPr algn="ct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524000" y="14408152"/>
            <a:ext cx="9144000" cy="6623048"/>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58D869-AEFD-4563-8C87-2E7813E947A3}" type="datetime1">
              <a:rPr lang="en-US" smtClean="0"/>
              <a:t>16-Aug-18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388709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4B08B8-79DB-455B-B754-3E2B4D288FC2}" type="datetime1">
              <a:rPr lang="en-US" smtClean="0"/>
              <a:t>16-Aug-18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250523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1460500"/>
            <a:ext cx="2628900" cy="2324735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1460500"/>
            <a:ext cx="7734300"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C4831F-C61F-41C0-89A3-8A86CF3DC8FB}" type="datetime1">
              <a:rPr lang="en-US" smtClean="0"/>
              <a:t>16-Aug-18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4096578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EEB46A-4A1E-41A1-AB1A-B1552B6A3B17}" type="datetime1">
              <a:rPr lang="en-US" smtClean="0"/>
              <a:t>16-Aug-18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1013183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6838958"/>
            <a:ext cx="10515600" cy="11410948"/>
          </a:xfrm>
        </p:spPr>
        <p:txBody>
          <a:bodyPr anchor="b"/>
          <a:lstStyle>
            <a:lvl1pPr>
              <a:defRPr sz="8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18357858"/>
            <a:ext cx="10515600" cy="6000748"/>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7CBFCD-EE46-4981-9B72-25D01AB87F0D}" type="datetime1">
              <a:rPr lang="en-US" smtClean="0"/>
              <a:t>16-Aug-18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3794102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7302500"/>
            <a:ext cx="51816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7302500"/>
            <a:ext cx="51816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A59696-CD41-488F-89F1-F5679B37F9C0}" type="datetime1">
              <a:rPr lang="en-US" smtClean="0"/>
              <a:t>16-Aug-18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145147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460506"/>
            <a:ext cx="10515600" cy="530225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6724652"/>
            <a:ext cx="5157787" cy="329564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39789" y="10020300"/>
            <a:ext cx="5157787"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6724652"/>
            <a:ext cx="5183188" cy="329564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1" y="10020300"/>
            <a:ext cx="5183188"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A607D3-547B-4959-B821-BE2126E0ADC4}" type="datetime1">
              <a:rPr lang="en-US" smtClean="0"/>
              <a:t>16-Aug-18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3293502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499CC6-0D1E-4007-8BD3-AE958133B61F}" type="datetime1">
              <a:rPr lang="en-US" smtClean="0"/>
              <a:t>16-Aug-18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4571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25BA7-5917-40BE-BBE2-DA3E110CABA1}" type="datetime1">
              <a:rPr lang="en-US" smtClean="0"/>
              <a:t>16-Aug-18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144218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28800"/>
            <a:ext cx="3932237" cy="6400800"/>
          </a:xfrm>
        </p:spPr>
        <p:txBody>
          <a:bodyPr anchor="b"/>
          <a:lstStyle>
            <a:lvl1pPr>
              <a:defRPr sz="4267"/>
            </a:lvl1pPr>
          </a:lstStyle>
          <a:p>
            <a:r>
              <a:rPr lang="en-US" smtClean="0"/>
              <a:t>Click to edit Master title style</a:t>
            </a:r>
            <a:endParaRPr lang="en-US" dirty="0"/>
          </a:p>
        </p:txBody>
      </p:sp>
      <p:sp>
        <p:nvSpPr>
          <p:cNvPr id="3" name="Content Placeholder 2"/>
          <p:cNvSpPr>
            <a:spLocks noGrp="1"/>
          </p:cNvSpPr>
          <p:nvPr>
            <p:ph idx="1"/>
          </p:nvPr>
        </p:nvSpPr>
        <p:spPr>
          <a:xfrm>
            <a:off x="5183188" y="3949706"/>
            <a:ext cx="6172200" cy="1949450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8229600"/>
            <a:ext cx="3932237" cy="1524635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5584E7-3EA6-47C9-95CB-AF5FE822403A}" type="datetime1">
              <a:rPr lang="en-US" smtClean="0"/>
              <a:t>16-Aug-18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202163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28800"/>
            <a:ext cx="3932237" cy="6400800"/>
          </a:xfrm>
        </p:spPr>
        <p:txBody>
          <a:bodyPr anchor="b"/>
          <a:lstStyle>
            <a:lvl1pPr>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3949706"/>
            <a:ext cx="6172200" cy="19494500"/>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39788" y="8229600"/>
            <a:ext cx="3932237" cy="1524635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0D725-B2DC-4EAE-A06C-EB060C877BDC}" type="datetime1">
              <a:rPr lang="en-US" smtClean="0"/>
              <a:t>16-Aug-18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64E57-0747-40F3-8374-23C33ABE934C}" type="slidenum">
              <a:rPr lang="en-US" smtClean="0"/>
              <a:t>‹#›</a:t>
            </a:fld>
            <a:endParaRPr lang="en-US"/>
          </a:p>
        </p:txBody>
      </p:sp>
    </p:spTree>
    <p:extLst>
      <p:ext uri="{BB962C8B-B14F-4D97-AF65-F5344CB8AC3E}">
        <p14:creationId xmlns:p14="http://schemas.microsoft.com/office/powerpoint/2010/main" val="3168586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60506"/>
            <a:ext cx="10515600" cy="53022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7302500"/>
            <a:ext cx="1051560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25425406"/>
            <a:ext cx="2743200" cy="1460500"/>
          </a:xfrm>
          <a:prstGeom prst="rect">
            <a:avLst/>
          </a:prstGeom>
        </p:spPr>
        <p:txBody>
          <a:bodyPr vert="horz" lIns="91440" tIns="45720" rIns="91440" bIns="45720" rtlCol="0" anchor="ctr"/>
          <a:lstStyle>
            <a:lvl1pPr algn="l">
              <a:defRPr sz="1600">
                <a:solidFill>
                  <a:schemeClr val="tx1">
                    <a:tint val="75000"/>
                  </a:schemeClr>
                </a:solidFill>
              </a:defRPr>
            </a:lvl1pPr>
          </a:lstStyle>
          <a:p>
            <a:fld id="{12313E58-0DF6-4082-A354-BEF6DDBF4B71}" type="datetime1">
              <a:rPr lang="en-US" smtClean="0"/>
              <a:t>16-Aug-18</a:t>
            </a:fld>
            <a:endParaRPr lang="en-US"/>
          </a:p>
        </p:txBody>
      </p:sp>
      <p:sp>
        <p:nvSpPr>
          <p:cNvPr id="5" name="Footer Placeholder 4"/>
          <p:cNvSpPr>
            <a:spLocks noGrp="1"/>
          </p:cNvSpPr>
          <p:nvPr>
            <p:ph type="ftr" sz="quarter" idx="3"/>
          </p:nvPr>
        </p:nvSpPr>
        <p:spPr>
          <a:xfrm>
            <a:off x="4038600" y="25425406"/>
            <a:ext cx="4114800" cy="14605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25425406"/>
            <a:ext cx="2743200" cy="1460500"/>
          </a:xfrm>
          <a:prstGeom prst="rect">
            <a:avLst/>
          </a:prstGeom>
        </p:spPr>
        <p:txBody>
          <a:bodyPr vert="horz" lIns="91440" tIns="45720" rIns="91440" bIns="45720" rtlCol="0" anchor="ctr"/>
          <a:lstStyle>
            <a:lvl1pPr algn="r">
              <a:defRPr sz="1600">
                <a:solidFill>
                  <a:schemeClr val="tx1">
                    <a:tint val="75000"/>
                  </a:schemeClr>
                </a:solidFill>
              </a:defRPr>
            </a:lvl1pPr>
          </a:lstStyle>
          <a:p>
            <a:fld id="{68B64E57-0747-40F3-8374-23C33ABE934C}" type="slidenum">
              <a:rPr lang="en-US" smtClean="0"/>
              <a:t>‹#›</a:t>
            </a:fld>
            <a:endParaRPr lang="en-US"/>
          </a:p>
        </p:txBody>
      </p:sp>
    </p:spTree>
    <p:extLst>
      <p:ext uri="{BB962C8B-B14F-4D97-AF65-F5344CB8AC3E}">
        <p14:creationId xmlns:p14="http://schemas.microsoft.com/office/powerpoint/2010/main" val="2630788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demo.themesease.com/SoftEase/index-simple.html"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demo.themesease.com/SoftEase/blog-left-sidebar.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demo.themesease.com/SoftEase/index-simple.html"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2192000" y="14408152"/>
            <a:ext cx="36576000" cy="6623048"/>
          </a:xfrm>
        </p:spPr>
        <p:txBody>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Website requirements</a:t>
            </a:r>
          </a:p>
        </p:txBody>
      </p:sp>
      <p:sp>
        <p:nvSpPr>
          <p:cNvPr id="4" name="Slide Number Placeholder 3"/>
          <p:cNvSpPr>
            <a:spLocks noGrp="1"/>
          </p:cNvSpPr>
          <p:nvPr>
            <p:ph type="sldNum" sz="quarter" idx="12"/>
          </p:nvPr>
        </p:nvSpPr>
        <p:spPr/>
        <p:txBody>
          <a:bodyPr/>
          <a:lstStyle/>
          <a:p>
            <a:fld id="{68B64E57-0747-40F3-8374-23C33ABE934C}" type="slidenum">
              <a:rPr lang="en-US" smtClean="0">
                <a:latin typeface="Open Sans" panose="020B0606030504020204" pitchFamily="34" charset="0"/>
                <a:ea typeface="Open Sans" panose="020B0606030504020204" pitchFamily="34" charset="0"/>
                <a:cs typeface="Open Sans" panose="020B0606030504020204" pitchFamily="34" charset="0"/>
              </a:rPr>
              <a:t>1</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stretch>
            <a:fillRect/>
          </a:stretch>
        </p:blipFill>
        <p:spPr>
          <a:xfrm>
            <a:off x="2978150" y="13262911"/>
            <a:ext cx="7004050" cy="1145241"/>
          </a:xfrm>
          <a:prstGeom prst="rect">
            <a:avLst/>
          </a:prstGeom>
        </p:spPr>
      </p:pic>
    </p:spTree>
    <p:extLst>
      <p:ext uri="{BB962C8B-B14F-4D97-AF65-F5344CB8AC3E}">
        <p14:creationId xmlns:p14="http://schemas.microsoft.com/office/powerpoint/2010/main" val="965242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9195994" y="33879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 detail page - communications</a:t>
            </a:r>
            <a:endParaRPr lang="en-US" b="1" dirty="0">
              <a:solidFill>
                <a:srgbClr val="FF0000"/>
              </a:solidFill>
            </a:endParaRPr>
          </a:p>
        </p:txBody>
      </p:sp>
      <p:pic>
        <p:nvPicPr>
          <p:cNvPr id="4" name="Picture 3"/>
          <p:cNvPicPr>
            <a:picLocks noChangeAspect="1"/>
          </p:cNvPicPr>
          <p:nvPr/>
        </p:nvPicPr>
        <p:blipFill rotWithShape="1">
          <a:blip r:embed="rId2"/>
          <a:srcRect b="11868"/>
          <a:stretch/>
        </p:blipFill>
        <p:spPr>
          <a:xfrm>
            <a:off x="460375" y="1466712"/>
            <a:ext cx="11375238" cy="18326238"/>
          </a:xfrm>
          <a:prstGeom prst="rect">
            <a:avLst/>
          </a:prstGeom>
        </p:spPr>
      </p:pic>
      <p:sp>
        <p:nvSpPr>
          <p:cNvPr id="6" name="Rectangle 5"/>
          <p:cNvSpPr/>
          <p:nvPr/>
        </p:nvSpPr>
        <p:spPr>
          <a:xfrm>
            <a:off x="3099994" y="3206773"/>
            <a:ext cx="6096000" cy="369332"/>
          </a:xfrm>
          <a:prstGeom prst="rect">
            <a:avLst/>
          </a:prstGeom>
          <a:solidFill>
            <a:srgbClr val="FFFF00"/>
          </a:solidFill>
        </p:spPr>
        <p:txBody>
          <a:bodyPr>
            <a:spAutoFit/>
          </a:bodyPr>
          <a:lstStyle/>
          <a:p>
            <a:pPr algn="ctr"/>
            <a:r>
              <a:rPr lang="en-US" b="1" dirty="0" err="1" smtClean="0"/>
              <a:t>Answerdock</a:t>
            </a:r>
            <a:r>
              <a:rPr lang="en-US" b="1" dirty="0" smtClean="0"/>
              <a:t> for Communications</a:t>
            </a:r>
            <a:endParaRPr lang="en-US" b="1" dirty="0"/>
          </a:p>
        </p:txBody>
      </p:sp>
      <p:sp>
        <p:nvSpPr>
          <p:cNvPr id="7" name="Rectangle 6"/>
          <p:cNvSpPr/>
          <p:nvPr/>
        </p:nvSpPr>
        <p:spPr>
          <a:xfrm>
            <a:off x="2699944" y="7454922"/>
            <a:ext cx="6958406" cy="3956028"/>
          </a:xfrm>
          <a:prstGeom prst="rect">
            <a:avLst/>
          </a:prstGeom>
          <a:solidFill>
            <a:srgbClr val="FFFF00"/>
          </a:solidFill>
        </p:spPr>
        <p:txBody>
          <a:bodyPr wrap="square">
            <a:noAutofit/>
          </a:bodyPr>
          <a:lstStyle/>
          <a:p>
            <a:r>
              <a:rPr lang="en-US" b="1" dirty="0" smtClean="0"/>
              <a:t>Will provide 3-4 animated GIFs</a:t>
            </a:r>
          </a:p>
          <a:p>
            <a:r>
              <a:rPr lang="en-US" b="1" dirty="0" smtClean="0"/>
              <a:t>Each image with title on top :</a:t>
            </a:r>
          </a:p>
          <a:p>
            <a:r>
              <a:rPr lang="en-US" b="1" dirty="0" smtClean="0"/>
              <a:t>1- </a:t>
            </a:r>
          </a:p>
          <a:p>
            <a:r>
              <a:rPr lang="en-US" b="1" dirty="0" smtClean="0"/>
              <a:t>2-</a:t>
            </a:r>
          </a:p>
          <a:p>
            <a:r>
              <a:rPr lang="en-US" b="1" dirty="0" smtClean="0"/>
              <a:t>3-</a:t>
            </a:r>
          </a:p>
          <a:p>
            <a:r>
              <a:rPr lang="en-US" b="1" dirty="0" smtClean="0"/>
              <a:t>4-</a:t>
            </a:r>
          </a:p>
          <a:p>
            <a:endParaRPr lang="en-US" b="1" dirty="0" smtClean="0"/>
          </a:p>
          <a:p>
            <a:endParaRPr lang="en-US" b="1" dirty="0"/>
          </a:p>
          <a:p>
            <a:endParaRPr lang="en-US" b="1" dirty="0"/>
          </a:p>
        </p:txBody>
      </p:sp>
      <p:pic>
        <p:nvPicPr>
          <p:cNvPr id="8" name="Picture 7"/>
          <p:cNvPicPr>
            <a:picLocks noChangeAspect="1"/>
          </p:cNvPicPr>
          <p:nvPr/>
        </p:nvPicPr>
        <p:blipFill>
          <a:blip r:embed="rId3"/>
          <a:stretch>
            <a:fillRect/>
          </a:stretch>
        </p:blipFill>
        <p:spPr>
          <a:xfrm>
            <a:off x="1208260" y="17543523"/>
            <a:ext cx="9879467" cy="2087211"/>
          </a:xfrm>
          <a:prstGeom prst="rect">
            <a:avLst/>
          </a:prstGeom>
        </p:spPr>
      </p:pic>
      <p:sp>
        <p:nvSpPr>
          <p:cNvPr id="9" name="Rectangle 8"/>
          <p:cNvSpPr/>
          <p:nvPr/>
        </p:nvSpPr>
        <p:spPr>
          <a:xfrm>
            <a:off x="2699944" y="13208564"/>
            <a:ext cx="7320451" cy="688629"/>
          </a:xfrm>
          <a:prstGeom prst="rect">
            <a:avLst/>
          </a:prstGeom>
          <a:solidFill>
            <a:srgbClr val="FFFF00"/>
          </a:solidFill>
        </p:spPr>
        <p:txBody>
          <a:bodyPr wrap="square">
            <a:noAutofit/>
          </a:bodyPr>
          <a:lstStyle/>
          <a:p>
            <a:r>
              <a:rPr lang="en-US" b="1" dirty="0" smtClean="0"/>
              <a:t>Employees from every role can become their own data analysts, getting instant answers to make data-driven decisions</a:t>
            </a:r>
            <a:endParaRPr lang="en-US" b="1" dirty="0"/>
          </a:p>
        </p:txBody>
      </p:sp>
      <p:sp>
        <p:nvSpPr>
          <p:cNvPr id="10" name="Rectangle 9"/>
          <p:cNvSpPr/>
          <p:nvPr/>
        </p:nvSpPr>
        <p:spPr>
          <a:xfrm>
            <a:off x="460375" y="15588751"/>
            <a:ext cx="3200503" cy="413249"/>
          </a:xfrm>
          <a:prstGeom prst="rect">
            <a:avLst/>
          </a:prstGeom>
          <a:solidFill>
            <a:srgbClr val="FFFF00"/>
          </a:solidFill>
        </p:spPr>
        <p:txBody>
          <a:bodyPr wrap="square">
            <a:noAutofit/>
          </a:bodyPr>
          <a:lstStyle/>
          <a:p>
            <a:r>
              <a:rPr lang="en-US" b="1" dirty="0" smtClean="0"/>
              <a:t>Product Managers</a:t>
            </a:r>
            <a:endParaRPr lang="en-US" b="1" dirty="0"/>
          </a:p>
        </p:txBody>
      </p:sp>
      <p:sp>
        <p:nvSpPr>
          <p:cNvPr id="11" name="Rectangle 10"/>
          <p:cNvSpPr/>
          <p:nvPr/>
        </p:nvSpPr>
        <p:spPr>
          <a:xfrm>
            <a:off x="3733067" y="15588751"/>
            <a:ext cx="2304961" cy="413249"/>
          </a:xfrm>
          <a:prstGeom prst="rect">
            <a:avLst/>
          </a:prstGeom>
          <a:solidFill>
            <a:srgbClr val="FFFF00"/>
          </a:solidFill>
        </p:spPr>
        <p:txBody>
          <a:bodyPr wrap="square">
            <a:noAutofit/>
          </a:bodyPr>
          <a:lstStyle/>
          <a:p>
            <a:r>
              <a:rPr lang="en-US" b="1" dirty="0" smtClean="0"/>
              <a:t>IT</a:t>
            </a:r>
            <a:endParaRPr lang="en-US" b="1" dirty="0"/>
          </a:p>
        </p:txBody>
      </p:sp>
      <p:sp>
        <p:nvSpPr>
          <p:cNvPr id="14" name="Rectangle 13"/>
          <p:cNvSpPr/>
          <p:nvPr/>
        </p:nvSpPr>
        <p:spPr>
          <a:xfrm>
            <a:off x="1843315" y="13945320"/>
            <a:ext cx="8177082" cy="496318"/>
          </a:xfrm>
          <a:prstGeom prst="rect">
            <a:avLst/>
          </a:prstGeom>
          <a:solidFill>
            <a:srgbClr val="FFFF00"/>
          </a:solidFill>
        </p:spPr>
        <p:txBody>
          <a:bodyPr wrap="square">
            <a:noAutofit/>
          </a:bodyPr>
          <a:lstStyle/>
          <a:p>
            <a:pPr algn="ctr"/>
            <a:r>
              <a:rPr lang="en-US" b="1" dirty="0" smtClean="0"/>
              <a:t>Below are a few example roles in Communications that can use </a:t>
            </a:r>
            <a:r>
              <a:rPr lang="en-US" b="1" dirty="0" err="1" smtClean="0"/>
              <a:t>Answerdock</a:t>
            </a:r>
            <a:r>
              <a:rPr lang="en-US" b="1" dirty="0" smtClean="0"/>
              <a:t>.  </a:t>
            </a:r>
            <a:endParaRPr lang="en-US" b="1" dirty="0"/>
          </a:p>
        </p:txBody>
      </p:sp>
      <p:sp>
        <p:nvSpPr>
          <p:cNvPr id="15" name="Rectangle 14"/>
          <p:cNvSpPr/>
          <p:nvPr/>
        </p:nvSpPr>
        <p:spPr>
          <a:xfrm>
            <a:off x="3733067" y="16085069"/>
            <a:ext cx="2304961" cy="1458454"/>
          </a:xfrm>
          <a:prstGeom prst="rect">
            <a:avLst/>
          </a:prstGeom>
          <a:solidFill>
            <a:srgbClr val="FFFF00"/>
          </a:solidFill>
        </p:spPr>
        <p:txBody>
          <a:bodyPr wrap="square">
            <a:noAutofit/>
          </a:bodyPr>
          <a:lstStyle/>
          <a:p>
            <a:r>
              <a:rPr lang="en-US" b="1" dirty="0" smtClean="0"/>
              <a:t>Analyze error logs and network utilization. Identify usage trends to better plan your infrastructure</a:t>
            </a:r>
            <a:endParaRPr lang="en-US" b="1" dirty="0"/>
          </a:p>
        </p:txBody>
      </p:sp>
      <p:sp>
        <p:nvSpPr>
          <p:cNvPr id="19" name="Rectangle 18"/>
          <p:cNvSpPr/>
          <p:nvPr/>
        </p:nvSpPr>
        <p:spPr>
          <a:xfrm>
            <a:off x="428031" y="16085068"/>
            <a:ext cx="3127273" cy="1375385"/>
          </a:xfrm>
          <a:prstGeom prst="rect">
            <a:avLst/>
          </a:prstGeom>
          <a:solidFill>
            <a:srgbClr val="FFFF00"/>
          </a:solidFill>
        </p:spPr>
        <p:txBody>
          <a:bodyPr wrap="square">
            <a:noAutofit/>
          </a:bodyPr>
          <a:lstStyle/>
          <a:p>
            <a:r>
              <a:rPr lang="en-US" b="1" dirty="0"/>
              <a:t>Analyze customer </a:t>
            </a:r>
            <a:r>
              <a:rPr lang="en-US" b="1" dirty="0" smtClean="0"/>
              <a:t>segments and  </a:t>
            </a:r>
            <a:r>
              <a:rPr lang="en-US" b="1" dirty="0"/>
              <a:t>lifetime </a:t>
            </a:r>
            <a:r>
              <a:rPr lang="en-US" b="1" dirty="0" smtClean="0"/>
              <a:t>value. Identify top growing products and spot trends to help you tailor your offerings</a:t>
            </a:r>
            <a:endParaRPr lang="en-US" b="1" dirty="0"/>
          </a:p>
        </p:txBody>
      </p:sp>
      <p:sp>
        <p:nvSpPr>
          <p:cNvPr id="22" name="Rectangle 21"/>
          <p:cNvSpPr/>
          <p:nvPr/>
        </p:nvSpPr>
        <p:spPr>
          <a:xfrm>
            <a:off x="1684421" y="5148195"/>
            <a:ext cx="8783053" cy="646331"/>
          </a:xfrm>
          <a:prstGeom prst="rect">
            <a:avLst/>
          </a:prstGeom>
          <a:solidFill>
            <a:srgbClr val="FFFF00"/>
          </a:solidFill>
        </p:spPr>
        <p:txBody>
          <a:bodyPr wrap="square">
            <a:spAutoFit/>
          </a:bodyPr>
          <a:lstStyle/>
          <a:p>
            <a:r>
              <a:rPr lang="en-US" b="1" dirty="0"/>
              <a:t>Understand subscribers behavior, compare performance across products and regions and analyze customer satisfaction   </a:t>
            </a:r>
          </a:p>
        </p:txBody>
      </p:sp>
      <p:sp>
        <p:nvSpPr>
          <p:cNvPr id="25" name="Rectangle 24"/>
          <p:cNvSpPr/>
          <p:nvPr/>
        </p:nvSpPr>
        <p:spPr>
          <a:xfrm>
            <a:off x="1944914" y="5925721"/>
            <a:ext cx="8116629" cy="369332"/>
          </a:xfrm>
          <a:prstGeom prst="rect">
            <a:avLst/>
          </a:prstGeom>
          <a:solidFill>
            <a:srgbClr val="FFFF00"/>
          </a:solidFill>
        </p:spPr>
        <p:txBody>
          <a:bodyPr wrap="square">
            <a:spAutoFit/>
          </a:bodyPr>
          <a:lstStyle/>
          <a:p>
            <a:pPr algn="ctr"/>
            <a:r>
              <a:rPr lang="en-US" b="1" dirty="0" smtClean="0"/>
              <a:t>See how </a:t>
            </a:r>
            <a:r>
              <a:rPr lang="en-US" b="1" dirty="0" err="1" smtClean="0"/>
              <a:t>AnswerDock</a:t>
            </a:r>
            <a:r>
              <a:rPr lang="en-US" b="1" dirty="0" smtClean="0"/>
              <a:t> can help Healthcare institutions become fully data-driven</a:t>
            </a:r>
            <a:endParaRPr lang="en-US" b="1" dirty="0"/>
          </a:p>
        </p:txBody>
      </p:sp>
      <p:sp>
        <p:nvSpPr>
          <p:cNvPr id="23" name="Rectangle 22"/>
          <p:cNvSpPr/>
          <p:nvPr/>
        </p:nvSpPr>
        <p:spPr>
          <a:xfrm>
            <a:off x="3555304" y="6720114"/>
            <a:ext cx="5147696" cy="493486"/>
          </a:xfrm>
          <a:prstGeom prst="rect">
            <a:avLst/>
          </a:prstGeom>
          <a:solidFill>
            <a:srgbClr val="FFFF00"/>
          </a:solidFill>
        </p:spPr>
        <p:txBody>
          <a:bodyPr wrap="square">
            <a:noAutofit/>
          </a:bodyPr>
          <a:lstStyle/>
          <a:p>
            <a:pPr algn="ctr"/>
            <a:r>
              <a:rPr lang="en-US" b="1" dirty="0" smtClean="0">
                <a:solidFill>
                  <a:schemeClr val="tx1"/>
                </a:solidFill>
              </a:rPr>
              <a:t>Image title </a:t>
            </a:r>
            <a:endParaRPr lang="en-US" b="1" dirty="0">
              <a:solidFill>
                <a:schemeClr val="tx1"/>
              </a:solidFill>
            </a:endParaRPr>
          </a:p>
        </p:txBody>
      </p:sp>
      <p:sp>
        <p:nvSpPr>
          <p:cNvPr id="20" name="Rectangle 19"/>
          <p:cNvSpPr/>
          <p:nvPr/>
        </p:nvSpPr>
        <p:spPr>
          <a:xfrm>
            <a:off x="6115451" y="15281558"/>
            <a:ext cx="2589891" cy="413249"/>
          </a:xfrm>
          <a:prstGeom prst="rect">
            <a:avLst/>
          </a:prstGeom>
          <a:solidFill>
            <a:srgbClr val="FFFF00"/>
          </a:solidFill>
        </p:spPr>
        <p:txBody>
          <a:bodyPr wrap="square">
            <a:noAutofit/>
          </a:bodyPr>
          <a:lstStyle/>
          <a:p>
            <a:r>
              <a:rPr lang="en-US" b="1" dirty="0" smtClean="0"/>
              <a:t>Marketers</a:t>
            </a:r>
            <a:endParaRPr lang="en-US" b="1" dirty="0"/>
          </a:p>
        </p:txBody>
      </p:sp>
      <p:sp>
        <p:nvSpPr>
          <p:cNvPr id="21" name="Rectangle 20"/>
          <p:cNvSpPr/>
          <p:nvPr/>
        </p:nvSpPr>
        <p:spPr>
          <a:xfrm>
            <a:off x="6115451" y="15777876"/>
            <a:ext cx="2304961" cy="1608489"/>
          </a:xfrm>
          <a:prstGeom prst="rect">
            <a:avLst/>
          </a:prstGeom>
          <a:solidFill>
            <a:srgbClr val="FFFF00"/>
          </a:solidFill>
        </p:spPr>
        <p:txBody>
          <a:bodyPr wrap="square">
            <a:noAutofit/>
          </a:bodyPr>
          <a:lstStyle/>
          <a:p>
            <a:r>
              <a:rPr lang="en-US" b="1" dirty="0"/>
              <a:t>Analyze </a:t>
            </a:r>
            <a:r>
              <a:rPr lang="en-US" b="1" dirty="0" smtClean="0"/>
              <a:t>marketing campaigns performance and optimize your spend across channels</a:t>
            </a:r>
            <a:endParaRPr lang="en-US" b="1" dirty="0"/>
          </a:p>
        </p:txBody>
      </p:sp>
      <p:sp>
        <p:nvSpPr>
          <p:cNvPr id="24" name="Rectangle 23"/>
          <p:cNvSpPr/>
          <p:nvPr/>
        </p:nvSpPr>
        <p:spPr>
          <a:xfrm>
            <a:off x="8930374" y="15092433"/>
            <a:ext cx="2304961" cy="413249"/>
          </a:xfrm>
          <a:prstGeom prst="rect">
            <a:avLst/>
          </a:prstGeom>
          <a:solidFill>
            <a:srgbClr val="FFFF00"/>
          </a:solidFill>
        </p:spPr>
        <p:txBody>
          <a:bodyPr wrap="square">
            <a:noAutofit/>
          </a:bodyPr>
          <a:lstStyle/>
          <a:p>
            <a:r>
              <a:rPr lang="en-US" b="1" dirty="0" smtClean="0"/>
              <a:t>Management</a:t>
            </a:r>
            <a:endParaRPr lang="en-US" b="1" dirty="0"/>
          </a:p>
        </p:txBody>
      </p:sp>
      <p:sp>
        <p:nvSpPr>
          <p:cNvPr id="26" name="Rectangle 25"/>
          <p:cNvSpPr/>
          <p:nvPr/>
        </p:nvSpPr>
        <p:spPr>
          <a:xfrm>
            <a:off x="8960479" y="15588751"/>
            <a:ext cx="2304961" cy="1752988"/>
          </a:xfrm>
          <a:prstGeom prst="rect">
            <a:avLst/>
          </a:prstGeom>
          <a:solidFill>
            <a:srgbClr val="FFFF00"/>
          </a:solidFill>
        </p:spPr>
        <p:txBody>
          <a:bodyPr wrap="square">
            <a:noAutofit/>
          </a:bodyPr>
          <a:lstStyle/>
          <a:p>
            <a:r>
              <a:rPr lang="en-US" b="1" dirty="0" smtClean="0"/>
              <a:t>Analyze performance across regions, services and departments. Receive dashboards and alerts to your inbox</a:t>
            </a:r>
            <a:endParaRPr lang="en-US" b="1" dirty="0"/>
          </a:p>
        </p:txBody>
      </p:sp>
    </p:spTree>
    <p:extLst>
      <p:ext uri="{BB962C8B-B14F-4D97-AF65-F5344CB8AC3E}">
        <p14:creationId xmlns:p14="http://schemas.microsoft.com/office/powerpoint/2010/main" val="4080142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9195994" y="33879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 detail page – transportation and </a:t>
            </a:r>
            <a:r>
              <a:rPr lang="en-US" b="1" dirty="0" err="1" smtClean="0">
                <a:solidFill>
                  <a:srgbClr val="FF0000"/>
                </a:solidFill>
              </a:rPr>
              <a:t>logitcs</a:t>
            </a:r>
            <a:endParaRPr lang="en-US" b="1" dirty="0">
              <a:solidFill>
                <a:srgbClr val="FF0000"/>
              </a:solidFill>
            </a:endParaRPr>
          </a:p>
        </p:txBody>
      </p:sp>
      <p:pic>
        <p:nvPicPr>
          <p:cNvPr id="4" name="Picture 3"/>
          <p:cNvPicPr>
            <a:picLocks noChangeAspect="1"/>
          </p:cNvPicPr>
          <p:nvPr/>
        </p:nvPicPr>
        <p:blipFill rotWithShape="1">
          <a:blip r:embed="rId2"/>
          <a:srcRect b="11868"/>
          <a:stretch/>
        </p:blipFill>
        <p:spPr>
          <a:xfrm>
            <a:off x="460375" y="1466712"/>
            <a:ext cx="11375238" cy="18326238"/>
          </a:xfrm>
          <a:prstGeom prst="rect">
            <a:avLst/>
          </a:prstGeom>
        </p:spPr>
      </p:pic>
      <p:sp>
        <p:nvSpPr>
          <p:cNvPr id="6" name="Rectangle 5"/>
          <p:cNvSpPr/>
          <p:nvPr/>
        </p:nvSpPr>
        <p:spPr>
          <a:xfrm>
            <a:off x="3099994" y="3206773"/>
            <a:ext cx="6096000" cy="369332"/>
          </a:xfrm>
          <a:prstGeom prst="rect">
            <a:avLst/>
          </a:prstGeom>
          <a:solidFill>
            <a:srgbClr val="FFFF00"/>
          </a:solidFill>
        </p:spPr>
        <p:txBody>
          <a:bodyPr>
            <a:spAutoFit/>
          </a:bodyPr>
          <a:lstStyle/>
          <a:p>
            <a:pPr algn="ctr"/>
            <a:r>
              <a:rPr lang="en-US" b="1" dirty="0" err="1" smtClean="0"/>
              <a:t>Answerdock</a:t>
            </a:r>
            <a:r>
              <a:rPr lang="en-US" b="1" dirty="0" smtClean="0"/>
              <a:t> for Transportation and Logistics</a:t>
            </a:r>
            <a:endParaRPr lang="en-US" b="1" dirty="0"/>
          </a:p>
        </p:txBody>
      </p:sp>
      <p:sp>
        <p:nvSpPr>
          <p:cNvPr id="7" name="Rectangle 6"/>
          <p:cNvSpPr/>
          <p:nvPr/>
        </p:nvSpPr>
        <p:spPr>
          <a:xfrm>
            <a:off x="2699944" y="7454922"/>
            <a:ext cx="6958406" cy="3956028"/>
          </a:xfrm>
          <a:prstGeom prst="rect">
            <a:avLst/>
          </a:prstGeom>
          <a:solidFill>
            <a:srgbClr val="FFFF00"/>
          </a:solidFill>
        </p:spPr>
        <p:txBody>
          <a:bodyPr wrap="square">
            <a:noAutofit/>
          </a:bodyPr>
          <a:lstStyle/>
          <a:p>
            <a:r>
              <a:rPr lang="en-US" b="1" dirty="0" smtClean="0"/>
              <a:t>Will provide 3-4 animated GIFs</a:t>
            </a:r>
          </a:p>
          <a:p>
            <a:r>
              <a:rPr lang="en-US" b="1" dirty="0" smtClean="0"/>
              <a:t>Each image with title on top :</a:t>
            </a:r>
          </a:p>
          <a:p>
            <a:r>
              <a:rPr lang="en-US" b="1" dirty="0" smtClean="0"/>
              <a:t>1- </a:t>
            </a:r>
          </a:p>
          <a:p>
            <a:r>
              <a:rPr lang="en-US" b="1" dirty="0" smtClean="0"/>
              <a:t>2-</a:t>
            </a:r>
          </a:p>
          <a:p>
            <a:r>
              <a:rPr lang="en-US" b="1" dirty="0" smtClean="0"/>
              <a:t>3-</a:t>
            </a:r>
          </a:p>
          <a:p>
            <a:r>
              <a:rPr lang="en-US" b="1" dirty="0" smtClean="0"/>
              <a:t>4-</a:t>
            </a:r>
          </a:p>
          <a:p>
            <a:endParaRPr lang="en-US" b="1" dirty="0" smtClean="0"/>
          </a:p>
          <a:p>
            <a:endParaRPr lang="en-US" b="1" dirty="0"/>
          </a:p>
          <a:p>
            <a:endParaRPr lang="en-US" b="1" dirty="0"/>
          </a:p>
        </p:txBody>
      </p:sp>
      <p:pic>
        <p:nvPicPr>
          <p:cNvPr id="8" name="Picture 7"/>
          <p:cNvPicPr>
            <a:picLocks noChangeAspect="1"/>
          </p:cNvPicPr>
          <p:nvPr/>
        </p:nvPicPr>
        <p:blipFill>
          <a:blip r:embed="rId3"/>
          <a:stretch>
            <a:fillRect/>
          </a:stretch>
        </p:blipFill>
        <p:spPr>
          <a:xfrm>
            <a:off x="1208260" y="17543523"/>
            <a:ext cx="9879467" cy="2087211"/>
          </a:xfrm>
          <a:prstGeom prst="rect">
            <a:avLst/>
          </a:prstGeom>
        </p:spPr>
      </p:pic>
      <p:sp>
        <p:nvSpPr>
          <p:cNvPr id="9" name="Rectangle 8"/>
          <p:cNvSpPr/>
          <p:nvPr/>
        </p:nvSpPr>
        <p:spPr>
          <a:xfrm>
            <a:off x="2699944" y="13208564"/>
            <a:ext cx="7320451" cy="688629"/>
          </a:xfrm>
          <a:prstGeom prst="rect">
            <a:avLst/>
          </a:prstGeom>
          <a:solidFill>
            <a:srgbClr val="FFFF00"/>
          </a:solidFill>
        </p:spPr>
        <p:txBody>
          <a:bodyPr wrap="square">
            <a:noAutofit/>
          </a:bodyPr>
          <a:lstStyle/>
          <a:p>
            <a:r>
              <a:rPr lang="en-US" b="1" dirty="0" smtClean="0"/>
              <a:t>Employees from every role can become their own data analysts, getting instant answers to make data-driven decisions</a:t>
            </a:r>
            <a:endParaRPr lang="en-US" b="1" dirty="0"/>
          </a:p>
        </p:txBody>
      </p:sp>
      <p:sp>
        <p:nvSpPr>
          <p:cNvPr id="10" name="Rectangle 9"/>
          <p:cNvSpPr/>
          <p:nvPr/>
        </p:nvSpPr>
        <p:spPr>
          <a:xfrm>
            <a:off x="460375" y="15588751"/>
            <a:ext cx="3200503" cy="413249"/>
          </a:xfrm>
          <a:prstGeom prst="rect">
            <a:avLst/>
          </a:prstGeom>
          <a:solidFill>
            <a:srgbClr val="FFFF00"/>
          </a:solidFill>
        </p:spPr>
        <p:txBody>
          <a:bodyPr wrap="square">
            <a:noAutofit/>
          </a:bodyPr>
          <a:lstStyle/>
          <a:p>
            <a:r>
              <a:rPr lang="en-US" b="1" dirty="0" smtClean="0"/>
              <a:t>Product Managers</a:t>
            </a:r>
            <a:endParaRPr lang="en-US" b="1" dirty="0"/>
          </a:p>
        </p:txBody>
      </p:sp>
      <p:sp>
        <p:nvSpPr>
          <p:cNvPr id="11" name="Rectangle 10"/>
          <p:cNvSpPr/>
          <p:nvPr/>
        </p:nvSpPr>
        <p:spPr>
          <a:xfrm>
            <a:off x="3733067" y="15588751"/>
            <a:ext cx="2304961" cy="413249"/>
          </a:xfrm>
          <a:prstGeom prst="rect">
            <a:avLst/>
          </a:prstGeom>
          <a:solidFill>
            <a:srgbClr val="FFFF00"/>
          </a:solidFill>
        </p:spPr>
        <p:txBody>
          <a:bodyPr wrap="square">
            <a:noAutofit/>
          </a:bodyPr>
          <a:lstStyle/>
          <a:p>
            <a:r>
              <a:rPr lang="en-US" b="1" dirty="0" smtClean="0"/>
              <a:t>Operations managers</a:t>
            </a:r>
            <a:endParaRPr lang="en-US" b="1" dirty="0"/>
          </a:p>
        </p:txBody>
      </p:sp>
      <p:sp>
        <p:nvSpPr>
          <p:cNvPr id="14" name="Rectangle 13"/>
          <p:cNvSpPr/>
          <p:nvPr/>
        </p:nvSpPr>
        <p:spPr>
          <a:xfrm>
            <a:off x="1843314" y="13945320"/>
            <a:ext cx="9042123" cy="496318"/>
          </a:xfrm>
          <a:prstGeom prst="rect">
            <a:avLst/>
          </a:prstGeom>
          <a:solidFill>
            <a:srgbClr val="FFFF00"/>
          </a:solidFill>
        </p:spPr>
        <p:txBody>
          <a:bodyPr wrap="square">
            <a:noAutofit/>
          </a:bodyPr>
          <a:lstStyle/>
          <a:p>
            <a:pPr algn="ctr"/>
            <a:r>
              <a:rPr lang="en-US" b="1" dirty="0" smtClean="0"/>
              <a:t>Below are a few example roles in Transportation and Logistics that can use Answer dock.  </a:t>
            </a:r>
            <a:endParaRPr lang="en-US" b="1" dirty="0"/>
          </a:p>
        </p:txBody>
      </p:sp>
      <p:sp>
        <p:nvSpPr>
          <p:cNvPr id="15" name="Rectangle 14"/>
          <p:cNvSpPr/>
          <p:nvPr/>
        </p:nvSpPr>
        <p:spPr>
          <a:xfrm>
            <a:off x="3733067" y="16085069"/>
            <a:ext cx="2304961" cy="1458454"/>
          </a:xfrm>
          <a:prstGeom prst="rect">
            <a:avLst/>
          </a:prstGeom>
          <a:solidFill>
            <a:srgbClr val="FFFF00"/>
          </a:solidFill>
        </p:spPr>
        <p:txBody>
          <a:bodyPr wrap="square">
            <a:noAutofit/>
          </a:bodyPr>
          <a:lstStyle/>
          <a:p>
            <a:r>
              <a:rPr lang="en-US" b="1" dirty="0" smtClean="0"/>
              <a:t>Optimize delivery performance by analyzing trends. Use </a:t>
            </a:r>
            <a:r>
              <a:rPr lang="en-US" b="1" dirty="0" err="1" smtClean="0"/>
              <a:t>Answerdock</a:t>
            </a:r>
            <a:r>
              <a:rPr lang="en-US" b="1" dirty="0" smtClean="0"/>
              <a:t> to understand the why behind shipping delays</a:t>
            </a:r>
            <a:endParaRPr lang="en-US" b="1" dirty="0"/>
          </a:p>
        </p:txBody>
      </p:sp>
      <p:sp>
        <p:nvSpPr>
          <p:cNvPr id="19" name="Rectangle 18"/>
          <p:cNvSpPr/>
          <p:nvPr/>
        </p:nvSpPr>
        <p:spPr>
          <a:xfrm>
            <a:off x="428031" y="16085068"/>
            <a:ext cx="3127273" cy="1375385"/>
          </a:xfrm>
          <a:prstGeom prst="rect">
            <a:avLst/>
          </a:prstGeom>
          <a:solidFill>
            <a:srgbClr val="FFFF00"/>
          </a:solidFill>
        </p:spPr>
        <p:txBody>
          <a:bodyPr wrap="square">
            <a:noAutofit/>
          </a:bodyPr>
          <a:lstStyle/>
          <a:p>
            <a:r>
              <a:rPr lang="en-US" b="1" dirty="0"/>
              <a:t>Analyze </a:t>
            </a:r>
            <a:r>
              <a:rPr lang="en-US" b="1" dirty="0" smtClean="0"/>
              <a:t>shipping performance across shipping modes. Better understand shipping costs </a:t>
            </a:r>
            <a:endParaRPr lang="en-US" b="1" dirty="0"/>
          </a:p>
        </p:txBody>
      </p:sp>
      <p:sp>
        <p:nvSpPr>
          <p:cNvPr id="22" name="Rectangle 21"/>
          <p:cNvSpPr/>
          <p:nvPr/>
        </p:nvSpPr>
        <p:spPr>
          <a:xfrm>
            <a:off x="1684421" y="5148195"/>
            <a:ext cx="8783053" cy="646331"/>
          </a:xfrm>
          <a:prstGeom prst="rect">
            <a:avLst/>
          </a:prstGeom>
          <a:solidFill>
            <a:srgbClr val="FFFF00"/>
          </a:solidFill>
        </p:spPr>
        <p:txBody>
          <a:bodyPr wrap="square">
            <a:spAutoFit/>
          </a:bodyPr>
          <a:lstStyle/>
          <a:p>
            <a:r>
              <a:rPr lang="en-US" dirty="0"/>
              <a:t>Analyze </a:t>
            </a:r>
            <a:r>
              <a:rPr lang="en-US" dirty="0" smtClean="0"/>
              <a:t>performance by </a:t>
            </a:r>
            <a:r>
              <a:rPr lang="en-US" dirty="0"/>
              <a:t>shipping </a:t>
            </a:r>
            <a:r>
              <a:rPr lang="en-US" dirty="0" smtClean="0"/>
              <a:t>mode, </a:t>
            </a:r>
            <a:r>
              <a:rPr lang="en-US" dirty="0"/>
              <a:t>track inventory levels, gain deeper understanding of delivery performance and understand the </a:t>
            </a:r>
            <a:r>
              <a:rPr lang="en-US" dirty="0" smtClean="0"/>
              <a:t>reasons behind </a:t>
            </a:r>
            <a:r>
              <a:rPr lang="en-US" dirty="0"/>
              <a:t>shipping delays  </a:t>
            </a:r>
          </a:p>
        </p:txBody>
      </p:sp>
      <p:sp>
        <p:nvSpPr>
          <p:cNvPr id="25" name="Rectangle 24"/>
          <p:cNvSpPr/>
          <p:nvPr/>
        </p:nvSpPr>
        <p:spPr>
          <a:xfrm>
            <a:off x="1944914" y="5925721"/>
            <a:ext cx="8116629" cy="369332"/>
          </a:xfrm>
          <a:prstGeom prst="rect">
            <a:avLst/>
          </a:prstGeom>
          <a:solidFill>
            <a:srgbClr val="FFFF00"/>
          </a:solidFill>
        </p:spPr>
        <p:txBody>
          <a:bodyPr wrap="square">
            <a:spAutoFit/>
          </a:bodyPr>
          <a:lstStyle/>
          <a:p>
            <a:pPr algn="ctr"/>
            <a:r>
              <a:rPr lang="en-US" b="1" dirty="0" smtClean="0"/>
              <a:t>See how </a:t>
            </a:r>
            <a:r>
              <a:rPr lang="en-US" b="1" dirty="0" err="1" smtClean="0"/>
              <a:t>AnswerDock</a:t>
            </a:r>
            <a:r>
              <a:rPr lang="en-US" b="1" dirty="0" smtClean="0"/>
              <a:t> can help Healthcare institutions become fully data-driven</a:t>
            </a:r>
            <a:endParaRPr lang="en-US" b="1" dirty="0"/>
          </a:p>
        </p:txBody>
      </p:sp>
      <p:sp>
        <p:nvSpPr>
          <p:cNvPr id="23" name="Rectangle 22"/>
          <p:cNvSpPr/>
          <p:nvPr/>
        </p:nvSpPr>
        <p:spPr>
          <a:xfrm>
            <a:off x="3555304" y="6720114"/>
            <a:ext cx="5147696" cy="493486"/>
          </a:xfrm>
          <a:prstGeom prst="rect">
            <a:avLst/>
          </a:prstGeom>
          <a:solidFill>
            <a:srgbClr val="FFFF00"/>
          </a:solidFill>
        </p:spPr>
        <p:txBody>
          <a:bodyPr wrap="square">
            <a:noAutofit/>
          </a:bodyPr>
          <a:lstStyle/>
          <a:p>
            <a:pPr algn="ctr"/>
            <a:r>
              <a:rPr lang="en-US" b="1" dirty="0" smtClean="0">
                <a:solidFill>
                  <a:schemeClr val="tx1"/>
                </a:solidFill>
              </a:rPr>
              <a:t>Image title </a:t>
            </a:r>
            <a:endParaRPr lang="en-US" b="1" dirty="0">
              <a:solidFill>
                <a:schemeClr val="tx1"/>
              </a:solidFill>
            </a:endParaRPr>
          </a:p>
        </p:txBody>
      </p:sp>
      <p:sp>
        <p:nvSpPr>
          <p:cNvPr id="20" name="Rectangle 19"/>
          <p:cNvSpPr/>
          <p:nvPr/>
        </p:nvSpPr>
        <p:spPr>
          <a:xfrm>
            <a:off x="6115451" y="15281558"/>
            <a:ext cx="2589891" cy="413249"/>
          </a:xfrm>
          <a:prstGeom prst="rect">
            <a:avLst/>
          </a:prstGeom>
          <a:solidFill>
            <a:srgbClr val="FFFF00"/>
          </a:solidFill>
        </p:spPr>
        <p:txBody>
          <a:bodyPr wrap="square">
            <a:noAutofit/>
          </a:bodyPr>
          <a:lstStyle/>
          <a:p>
            <a:r>
              <a:rPr lang="en-US" b="1" dirty="0" smtClean="0"/>
              <a:t>Warehouse managers</a:t>
            </a:r>
            <a:endParaRPr lang="en-US" b="1" dirty="0"/>
          </a:p>
        </p:txBody>
      </p:sp>
      <p:sp>
        <p:nvSpPr>
          <p:cNvPr id="21" name="Rectangle 20"/>
          <p:cNvSpPr/>
          <p:nvPr/>
        </p:nvSpPr>
        <p:spPr>
          <a:xfrm>
            <a:off x="6115451" y="15777876"/>
            <a:ext cx="2304961" cy="1608489"/>
          </a:xfrm>
          <a:prstGeom prst="rect">
            <a:avLst/>
          </a:prstGeom>
          <a:solidFill>
            <a:srgbClr val="FFFF00"/>
          </a:solidFill>
        </p:spPr>
        <p:txBody>
          <a:bodyPr wrap="square">
            <a:noAutofit/>
          </a:bodyPr>
          <a:lstStyle/>
          <a:p>
            <a:r>
              <a:rPr lang="en-US" b="1" dirty="0" smtClean="0"/>
              <a:t>Understand inventory levels and analyze lead times per SKU level to understand and solve bottlenecks</a:t>
            </a:r>
            <a:endParaRPr lang="en-US" b="1" dirty="0"/>
          </a:p>
        </p:txBody>
      </p:sp>
      <p:sp>
        <p:nvSpPr>
          <p:cNvPr id="24" name="Rectangle 23"/>
          <p:cNvSpPr/>
          <p:nvPr/>
        </p:nvSpPr>
        <p:spPr>
          <a:xfrm>
            <a:off x="8930374" y="15092433"/>
            <a:ext cx="2304961" cy="413249"/>
          </a:xfrm>
          <a:prstGeom prst="rect">
            <a:avLst/>
          </a:prstGeom>
          <a:solidFill>
            <a:srgbClr val="FFFF00"/>
          </a:solidFill>
        </p:spPr>
        <p:txBody>
          <a:bodyPr wrap="square">
            <a:noAutofit/>
          </a:bodyPr>
          <a:lstStyle/>
          <a:p>
            <a:r>
              <a:rPr lang="en-US" b="1" dirty="0" smtClean="0"/>
              <a:t>Management</a:t>
            </a:r>
            <a:endParaRPr lang="en-US" b="1" dirty="0"/>
          </a:p>
        </p:txBody>
      </p:sp>
      <p:sp>
        <p:nvSpPr>
          <p:cNvPr id="26" name="Rectangle 25"/>
          <p:cNvSpPr/>
          <p:nvPr/>
        </p:nvSpPr>
        <p:spPr>
          <a:xfrm>
            <a:off x="8960479" y="15588751"/>
            <a:ext cx="2304961" cy="1752988"/>
          </a:xfrm>
          <a:prstGeom prst="rect">
            <a:avLst/>
          </a:prstGeom>
          <a:solidFill>
            <a:srgbClr val="FFFF00"/>
          </a:solidFill>
        </p:spPr>
        <p:txBody>
          <a:bodyPr wrap="square">
            <a:noAutofit/>
          </a:bodyPr>
          <a:lstStyle/>
          <a:p>
            <a:r>
              <a:rPr lang="en-US" b="1" dirty="0" smtClean="0"/>
              <a:t>Analyze performance across regions, shipping modes and routes. Receive dashboards and alerts to your inbox</a:t>
            </a:r>
            <a:endParaRPr lang="en-US" b="1" dirty="0"/>
          </a:p>
        </p:txBody>
      </p:sp>
    </p:spTree>
    <p:extLst>
      <p:ext uri="{BB962C8B-B14F-4D97-AF65-F5344CB8AC3E}">
        <p14:creationId xmlns:p14="http://schemas.microsoft.com/office/powerpoint/2010/main" val="3434090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4"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6" name="Rectangle 5"/>
          <p:cNvSpPr/>
          <p:nvPr/>
        </p:nvSpPr>
        <p:spPr>
          <a:xfrm>
            <a:off x="10146169" y="827509"/>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contact us</a:t>
            </a:r>
            <a:endParaRPr lang="en-US" b="1" dirty="0">
              <a:solidFill>
                <a:srgbClr val="FF0000"/>
              </a:solidFill>
            </a:endParaRPr>
          </a:p>
        </p:txBody>
      </p:sp>
      <p:pic>
        <p:nvPicPr>
          <p:cNvPr id="11" name="Picture 10"/>
          <p:cNvPicPr>
            <a:picLocks noChangeAspect="1"/>
          </p:cNvPicPr>
          <p:nvPr/>
        </p:nvPicPr>
        <p:blipFill>
          <a:blip r:embed="rId2"/>
          <a:stretch>
            <a:fillRect/>
          </a:stretch>
        </p:blipFill>
        <p:spPr>
          <a:xfrm>
            <a:off x="1263824" y="8391182"/>
            <a:ext cx="9879467" cy="2087211"/>
          </a:xfrm>
          <a:prstGeom prst="rect">
            <a:avLst/>
          </a:prstGeom>
        </p:spPr>
      </p:pic>
      <p:pic>
        <p:nvPicPr>
          <p:cNvPr id="14" name="Picture 13"/>
          <p:cNvPicPr>
            <a:picLocks noChangeAspect="1"/>
          </p:cNvPicPr>
          <p:nvPr/>
        </p:nvPicPr>
        <p:blipFill>
          <a:blip r:embed="rId3"/>
          <a:stretch>
            <a:fillRect/>
          </a:stretch>
        </p:blipFill>
        <p:spPr>
          <a:xfrm>
            <a:off x="1733550" y="2269966"/>
            <a:ext cx="9525000" cy="496094"/>
          </a:xfrm>
          <a:prstGeom prst="rect">
            <a:avLst/>
          </a:prstGeom>
        </p:spPr>
      </p:pic>
      <p:sp>
        <p:nvSpPr>
          <p:cNvPr id="18" name="Rectangular Callout 17"/>
          <p:cNvSpPr/>
          <p:nvPr/>
        </p:nvSpPr>
        <p:spPr>
          <a:xfrm>
            <a:off x="6896100" y="3576914"/>
            <a:ext cx="2514600" cy="2595286"/>
          </a:xfrm>
          <a:prstGeom prst="wedgeRectCallout">
            <a:avLst>
              <a:gd name="adj1" fmla="val -75090"/>
              <a:gd name="adj2" fmla="val 255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All fields mandatory except the message</a:t>
            </a:r>
          </a:p>
          <a:p>
            <a:endParaRPr lang="en-US" b="1" dirty="0">
              <a:solidFill>
                <a:srgbClr val="FF0000"/>
              </a:solidFill>
            </a:endParaRPr>
          </a:p>
          <a:p>
            <a:endParaRPr lang="en-US" b="1" dirty="0" smtClean="0">
              <a:solidFill>
                <a:srgbClr val="FF0000"/>
              </a:solidFill>
            </a:endParaRPr>
          </a:p>
          <a:p>
            <a:r>
              <a:rPr lang="en-US" b="1" dirty="0" smtClean="0">
                <a:solidFill>
                  <a:srgbClr val="FF0000"/>
                </a:solidFill>
              </a:rPr>
              <a:t>Use contact us form style available in the theme, send the form contents to info@answerdock.com</a:t>
            </a:r>
            <a:endParaRPr lang="en-US" b="1" dirty="0">
              <a:solidFill>
                <a:srgbClr val="FF0000"/>
              </a:solidFill>
            </a:endParaRPr>
          </a:p>
        </p:txBody>
      </p:sp>
      <p:pic>
        <p:nvPicPr>
          <p:cNvPr id="2" name="Picture 1"/>
          <p:cNvPicPr>
            <a:picLocks noChangeAspect="1"/>
          </p:cNvPicPr>
          <p:nvPr/>
        </p:nvPicPr>
        <p:blipFill>
          <a:blip r:embed="rId4"/>
          <a:stretch>
            <a:fillRect/>
          </a:stretch>
        </p:blipFill>
        <p:spPr>
          <a:xfrm>
            <a:off x="1590282" y="2949721"/>
            <a:ext cx="4714875" cy="5257800"/>
          </a:xfrm>
          <a:prstGeom prst="rect">
            <a:avLst/>
          </a:prstGeom>
        </p:spPr>
      </p:pic>
      <p:sp>
        <p:nvSpPr>
          <p:cNvPr id="10" name="Rectangle 9"/>
          <p:cNvSpPr/>
          <p:nvPr/>
        </p:nvSpPr>
        <p:spPr>
          <a:xfrm>
            <a:off x="3327400" y="5778500"/>
            <a:ext cx="2362200" cy="508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Drop down country list </a:t>
            </a:r>
            <a:endParaRPr lang="en-US" b="1" dirty="0">
              <a:solidFill>
                <a:srgbClr val="FF0000"/>
              </a:solidFill>
            </a:endParaRPr>
          </a:p>
        </p:txBody>
      </p:sp>
    </p:spTree>
    <p:extLst>
      <p:ext uri="{BB962C8B-B14F-4D97-AF65-F5344CB8AC3E}">
        <p14:creationId xmlns:p14="http://schemas.microsoft.com/office/powerpoint/2010/main" val="3967388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10146169" y="827509"/>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About page</a:t>
            </a:r>
            <a:endParaRPr lang="en-US" b="1" dirty="0">
              <a:solidFill>
                <a:srgbClr val="FF0000"/>
              </a:solidFill>
            </a:endParaRPr>
          </a:p>
        </p:txBody>
      </p:sp>
      <p:pic>
        <p:nvPicPr>
          <p:cNvPr id="2" name="Picture 1"/>
          <p:cNvPicPr>
            <a:picLocks noChangeAspect="1"/>
          </p:cNvPicPr>
          <p:nvPr/>
        </p:nvPicPr>
        <p:blipFill rotWithShape="1">
          <a:blip r:embed="rId2"/>
          <a:srcRect b="34669"/>
          <a:stretch/>
        </p:blipFill>
        <p:spPr>
          <a:xfrm>
            <a:off x="1122991" y="6132458"/>
            <a:ext cx="9867900" cy="3646542"/>
          </a:xfrm>
          <a:prstGeom prst="rect">
            <a:avLst/>
          </a:prstGeom>
        </p:spPr>
      </p:pic>
      <p:pic>
        <p:nvPicPr>
          <p:cNvPr id="3" name="Picture 2"/>
          <p:cNvPicPr>
            <a:picLocks noChangeAspect="1"/>
          </p:cNvPicPr>
          <p:nvPr/>
        </p:nvPicPr>
        <p:blipFill>
          <a:blip r:embed="rId3"/>
          <a:stretch>
            <a:fillRect/>
          </a:stretch>
        </p:blipFill>
        <p:spPr>
          <a:xfrm>
            <a:off x="-253372" y="1875932"/>
            <a:ext cx="12620625" cy="3248025"/>
          </a:xfrm>
          <a:prstGeom prst="rect">
            <a:avLst/>
          </a:prstGeom>
        </p:spPr>
      </p:pic>
      <p:sp>
        <p:nvSpPr>
          <p:cNvPr id="6" name="Rectangle 5"/>
          <p:cNvSpPr/>
          <p:nvPr/>
        </p:nvSpPr>
        <p:spPr>
          <a:xfrm>
            <a:off x="5212218" y="286834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About page</a:t>
            </a:r>
            <a:endParaRPr lang="en-US" b="1" dirty="0">
              <a:solidFill>
                <a:srgbClr val="FF0000"/>
              </a:solidFill>
            </a:endParaRPr>
          </a:p>
        </p:txBody>
      </p:sp>
      <p:sp>
        <p:nvSpPr>
          <p:cNvPr id="7" name="Rectangle 6"/>
          <p:cNvSpPr/>
          <p:nvPr/>
        </p:nvSpPr>
        <p:spPr>
          <a:xfrm>
            <a:off x="543350" y="6116365"/>
            <a:ext cx="5019250" cy="34213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Answer dock is a data analytics company that uses natural language processing (NLP) coupled with AI </a:t>
            </a:r>
            <a:r>
              <a:rPr lang="en-US" dirty="0" smtClean="0">
                <a:solidFill>
                  <a:srgbClr val="FF0000"/>
                </a:solidFill>
              </a:rPr>
              <a:t>Intelligence (AI) to </a:t>
            </a:r>
            <a:r>
              <a:rPr lang="en-US" dirty="0">
                <a:solidFill>
                  <a:srgbClr val="FF0000"/>
                </a:solidFill>
              </a:rPr>
              <a:t>empower business users to make smarter </a:t>
            </a:r>
            <a:r>
              <a:rPr lang="en-US" dirty="0" smtClean="0">
                <a:solidFill>
                  <a:srgbClr val="FF0000"/>
                </a:solidFill>
              </a:rPr>
              <a:t>decisions, </a:t>
            </a:r>
            <a:r>
              <a:rPr lang="en-US" dirty="0">
                <a:solidFill>
                  <a:srgbClr val="FF0000"/>
                </a:solidFill>
              </a:rPr>
              <a:t>through easy data explorations and insight </a:t>
            </a:r>
            <a:r>
              <a:rPr lang="en-US" dirty="0" smtClean="0">
                <a:solidFill>
                  <a:srgbClr val="FF0000"/>
                </a:solidFill>
              </a:rPr>
              <a:t>discovery. </a:t>
            </a:r>
          </a:p>
          <a:p>
            <a:endParaRPr lang="en-US" dirty="0" smtClean="0">
              <a:solidFill>
                <a:srgbClr val="FF0000"/>
              </a:solidFill>
            </a:endParaRPr>
          </a:p>
          <a:p>
            <a:r>
              <a:rPr lang="en-US" dirty="0" smtClean="0">
                <a:solidFill>
                  <a:srgbClr val="FF0000"/>
                </a:solidFill>
              </a:rPr>
              <a:t>Our mission is to create an easy to use analytics product that speaks the business users language and enables them to leverage powerful analysis techniques and algorithms, without the need for data analysts and scientists.</a:t>
            </a:r>
            <a:endParaRPr lang="en-US" dirty="0">
              <a:solidFill>
                <a:srgbClr val="FF0000"/>
              </a:solidFill>
            </a:endParaRPr>
          </a:p>
        </p:txBody>
      </p:sp>
      <p:pic>
        <p:nvPicPr>
          <p:cNvPr id="8" name="Picture 7"/>
          <p:cNvPicPr>
            <a:picLocks noChangeAspect="1"/>
          </p:cNvPicPr>
          <p:nvPr/>
        </p:nvPicPr>
        <p:blipFill>
          <a:blip r:embed="rId4"/>
          <a:stretch>
            <a:fillRect/>
          </a:stretch>
        </p:blipFill>
        <p:spPr>
          <a:xfrm>
            <a:off x="622866" y="11053252"/>
            <a:ext cx="9879467" cy="2087211"/>
          </a:xfrm>
          <a:prstGeom prst="rect">
            <a:avLst/>
          </a:prstGeom>
        </p:spPr>
      </p:pic>
      <p:pic>
        <p:nvPicPr>
          <p:cNvPr id="4" name="Picture 3"/>
          <p:cNvPicPr>
            <a:picLocks noChangeAspect="1"/>
          </p:cNvPicPr>
          <p:nvPr/>
        </p:nvPicPr>
        <p:blipFill>
          <a:blip r:embed="rId5"/>
          <a:stretch>
            <a:fillRect/>
          </a:stretch>
        </p:blipFill>
        <p:spPr>
          <a:xfrm>
            <a:off x="936786" y="9752550"/>
            <a:ext cx="1495425" cy="542925"/>
          </a:xfrm>
          <a:prstGeom prst="rect">
            <a:avLst/>
          </a:prstGeom>
        </p:spPr>
      </p:pic>
      <p:sp>
        <p:nvSpPr>
          <p:cNvPr id="11" name="Rectangle 10"/>
          <p:cNvSpPr/>
          <p:nvPr/>
        </p:nvSpPr>
        <p:spPr>
          <a:xfrm>
            <a:off x="543350" y="9766837"/>
            <a:ext cx="1736461" cy="4540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Contact us </a:t>
            </a:r>
            <a:endParaRPr lang="en-US" dirty="0">
              <a:solidFill>
                <a:srgbClr val="FF0000"/>
              </a:solidFill>
            </a:endParaRPr>
          </a:p>
        </p:txBody>
      </p:sp>
    </p:spTree>
    <p:extLst>
      <p:ext uri="{BB962C8B-B14F-4D97-AF65-F5344CB8AC3E}">
        <p14:creationId xmlns:p14="http://schemas.microsoft.com/office/powerpoint/2010/main" val="714785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B64E57-0747-40F3-8374-23C33ABE934C}" type="slidenum">
              <a:rPr lang="en-US" smtClean="0">
                <a:latin typeface="Open Sans" panose="020B0606030504020204" pitchFamily="34" charset="0"/>
                <a:ea typeface="Open Sans" panose="020B0606030504020204" pitchFamily="34" charset="0"/>
                <a:cs typeface="Open Sans" panose="020B0606030504020204" pitchFamily="34" charset="0"/>
              </a:rPr>
              <a:t>2</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2"/>
          <a:stretch>
            <a:fillRect/>
          </a:stretch>
        </p:blipFill>
        <p:spPr>
          <a:xfrm>
            <a:off x="1842228" y="777480"/>
            <a:ext cx="8451532" cy="4050357"/>
          </a:xfrm>
          <a:prstGeom prst="rect">
            <a:avLst/>
          </a:prstGeom>
        </p:spPr>
      </p:pic>
      <p:sp>
        <p:nvSpPr>
          <p:cNvPr id="8" name="Rectangle 7"/>
          <p:cNvSpPr/>
          <p:nvPr/>
        </p:nvSpPr>
        <p:spPr>
          <a:xfrm>
            <a:off x="1985119" y="3388467"/>
            <a:ext cx="7803803" cy="646331"/>
          </a:xfrm>
          <a:prstGeom prst="rect">
            <a:avLst/>
          </a:prstGeom>
          <a:solidFill>
            <a:srgbClr val="FFFF00"/>
          </a:solidFill>
        </p:spPr>
        <p:txBody>
          <a:bodyPr wrap="none">
            <a:spAutoFit/>
          </a:bodyPr>
          <a:lstStyle/>
          <a:p>
            <a:r>
              <a:rPr lang="en-US" dirty="0">
                <a:hlinkClick r:id="rId3"/>
              </a:rPr>
              <a:t>http://</a:t>
            </a:r>
            <a:r>
              <a:rPr lang="en-US" dirty="0" smtClean="0">
                <a:hlinkClick r:id="rId3"/>
              </a:rPr>
              <a:t>demo.themesease.com/SoftEase/index-simple.html</a:t>
            </a:r>
            <a:endParaRPr lang="en-US" dirty="0" smtClean="0"/>
          </a:p>
          <a:p>
            <a:r>
              <a:rPr lang="en-US" dirty="0" smtClean="0"/>
              <a:t>With animated gif on the right, without animated background, with white header</a:t>
            </a:r>
            <a:endParaRPr lang="en-US" dirty="0"/>
          </a:p>
        </p:txBody>
      </p:sp>
      <p:pic>
        <p:nvPicPr>
          <p:cNvPr id="6" name="Picture 5"/>
          <p:cNvPicPr>
            <a:picLocks noChangeAspect="1"/>
          </p:cNvPicPr>
          <p:nvPr/>
        </p:nvPicPr>
        <p:blipFill>
          <a:blip r:embed="rId4"/>
          <a:stretch>
            <a:fillRect/>
          </a:stretch>
        </p:blipFill>
        <p:spPr>
          <a:xfrm>
            <a:off x="243457" y="5179167"/>
            <a:ext cx="11287125" cy="2619375"/>
          </a:xfrm>
          <a:prstGeom prst="rect">
            <a:avLst/>
          </a:prstGeom>
        </p:spPr>
      </p:pic>
      <p:sp>
        <p:nvSpPr>
          <p:cNvPr id="9" name="Rectangle 8"/>
          <p:cNvSpPr/>
          <p:nvPr/>
        </p:nvSpPr>
        <p:spPr>
          <a:xfrm>
            <a:off x="5779879" y="5179167"/>
            <a:ext cx="904735" cy="369332"/>
          </a:xfrm>
          <a:prstGeom prst="rect">
            <a:avLst/>
          </a:prstGeom>
          <a:solidFill>
            <a:srgbClr val="FFFF00"/>
          </a:solidFill>
        </p:spPr>
        <p:txBody>
          <a:bodyPr wrap="none">
            <a:spAutoFit/>
          </a:bodyPr>
          <a:lstStyle/>
          <a:p>
            <a:r>
              <a:rPr lang="en-US" dirty="0" smtClean="0"/>
              <a:t>Icon list</a:t>
            </a:r>
            <a:endParaRPr lang="en-US" dirty="0"/>
          </a:p>
        </p:txBody>
      </p:sp>
      <p:sp>
        <p:nvSpPr>
          <p:cNvPr id="10" name="Rectangle 9"/>
          <p:cNvSpPr/>
          <p:nvPr/>
        </p:nvSpPr>
        <p:spPr>
          <a:xfrm>
            <a:off x="1985119" y="48042"/>
            <a:ext cx="5675721" cy="646331"/>
          </a:xfrm>
          <a:prstGeom prst="rect">
            <a:avLst/>
          </a:prstGeom>
          <a:solidFill>
            <a:srgbClr val="FFFF00"/>
          </a:solidFill>
        </p:spPr>
        <p:txBody>
          <a:bodyPr wrap="none">
            <a:spAutoFit/>
          </a:bodyPr>
          <a:lstStyle/>
          <a:p>
            <a:r>
              <a:rPr lang="en-US" dirty="0" smtClean="0"/>
              <a:t>Elements to use from the theme </a:t>
            </a:r>
          </a:p>
          <a:p>
            <a:r>
              <a:rPr lang="en-US" dirty="0"/>
              <a:t>http://demo.themesease.com/SoftEase/index-simple.html</a:t>
            </a:r>
          </a:p>
        </p:txBody>
      </p:sp>
      <p:pic>
        <p:nvPicPr>
          <p:cNvPr id="11" name="Picture 10"/>
          <p:cNvPicPr>
            <a:picLocks noChangeAspect="1"/>
          </p:cNvPicPr>
          <p:nvPr/>
        </p:nvPicPr>
        <p:blipFill>
          <a:blip r:embed="rId5"/>
          <a:stretch>
            <a:fillRect/>
          </a:stretch>
        </p:blipFill>
        <p:spPr>
          <a:xfrm>
            <a:off x="74333" y="8149872"/>
            <a:ext cx="12315825" cy="4581525"/>
          </a:xfrm>
          <a:prstGeom prst="rect">
            <a:avLst/>
          </a:prstGeom>
        </p:spPr>
      </p:pic>
      <p:sp>
        <p:nvSpPr>
          <p:cNvPr id="12" name="Rectangle 11"/>
          <p:cNvSpPr/>
          <p:nvPr/>
        </p:nvSpPr>
        <p:spPr>
          <a:xfrm>
            <a:off x="3057849" y="8503696"/>
            <a:ext cx="6731073" cy="369332"/>
          </a:xfrm>
          <a:prstGeom prst="rect">
            <a:avLst/>
          </a:prstGeom>
          <a:solidFill>
            <a:srgbClr val="FFFF00"/>
          </a:solidFill>
        </p:spPr>
        <p:txBody>
          <a:bodyPr wrap="none">
            <a:spAutoFit/>
          </a:bodyPr>
          <a:lstStyle/>
          <a:p>
            <a:r>
              <a:rPr lang="en-US" dirty="0" smtClean="0"/>
              <a:t>Test on left with call to action, and animated pic on right (or static pic)</a:t>
            </a:r>
            <a:endParaRPr lang="en-US" dirty="0"/>
          </a:p>
        </p:txBody>
      </p:sp>
      <p:pic>
        <p:nvPicPr>
          <p:cNvPr id="13" name="Picture 12"/>
          <p:cNvPicPr>
            <a:picLocks noChangeAspect="1"/>
          </p:cNvPicPr>
          <p:nvPr/>
        </p:nvPicPr>
        <p:blipFill>
          <a:blip r:embed="rId6"/>
          <a:stretch>
            <a:fillRect/>
          </a:stretch>
        </p:blipFill>
        <p:spPr>
          <a:xfrm>
            <a:off x="243457" y="13082727"/>
            <a:ext cx="11649075" cy="3552825"/>
          </a:xfrm>
          <a:prstGeom prst="rect">
            <a:avLst/>
          </a:prstGeom>
        </p:spPr>
      </p:pic>
      <p:sp>
        <p:nvSpPr>
          <p:cNvPr id="14" name="Rectangle 13"/>
          <p:cNvSpPr/>
          <p:nvPr/>
        </p:nvSpPr>
        <p:spPr>
          <a:xfrm>
            <a:off x="2143237" y="13645797"/>
            <a:ext cx="4280148" cy="369332"/>
          </a:xfrm>
          <a:prstGeom prst="rect">
            <a:avLst/>
          </a:prstGeom>
          <a:solidFill>
            <a:srgbClr val="FFFF00"/>
          </a:solidFill>
        </p:spPr>
        <p:txBody>
          <a:bodyPr wrap="square">
            <a:spAutoFit/>
          </a:bodyPr>
          <a:lstStyle/>
          <a:p>
            <a:r>
              <a:rPr lang="en-US" dirty="0" smtClean="0"/>
              <a:t>Steps 1 – 2  3 </a:t>
            </a:r>
            <a:endParaRPr lang="en-US" dirty="0"/>
          </a:p>
        </p:txBody>
      </p:sp>
      <p:pic>
        <p:nvPicPr>
          <p:cNvPr id="15" name="Picture 14"/>
          <p:cNvPicPr>
            <a:picLocks noChangeAspect="1"/>
          </p:cNvPicPr>
          <p:nvPr/>
        </p:nvPicPr>
        <p:blipFill>
          <a:blip r:embed="rId7"/>
          <a:stretch>
            <a:fillRect/>
          </a:stretch>
        </p:blipFill>
        <p:spPr>
          <a:xfrm>
            <a:off x="1159272" y="16986882"/>
            <a:ext cx="8629650" cy="2297422"/>
          </a:xfrm>
          <a:prstGeom prst="rect">
            <a:avLst/>
          </a:prstGeom>
        </p:spPr>
      </p:pic>
      <p:sp>
        <p:nvSpPr>
          <p:cNvPr id="16" name="Rectangle 15"/>
          <p:cNvSpPr/>
          <p:nvPr/>
        </p:nvSpPr>
        <p:spPr>
          <a:xfrm>
            <a:off x="3380692" y="17192951"/>
            <a:ext cx="4280148" cy="369332"/>
          </a:xfrm>
          <a:prstGeom prst="rect">
            <a:avLst/>
          </a:prstGeom>
          <a:solidFill>
            <a:srgbClr val="FFFF00"/>
          </a:solidFill>
        </p:spPr>
        <p:txBody>
          <a:bodyPr wrap="square">
            <a:spAutoFit/>
          </a:bodyPr>
          <a:lstStyle/>
          <a:p>
            <a:r>
              <a:rPr lang="en-US" dirty="0" smtClean="0"/>
              <a:t>Call to action  </a:t>
            </a:r>
            <a:endParaRPr lang="en-US" dirty="0"/>
          </a:p>
        </p:txBody>
      </p:sp>
      <p:pic>
        <p:nvPicPr>
          <p:cNvPr id="17" name="Picture 16"/>
          <p:cNvPicPr>
            <a:picLocks noChangeAspect="1"/>
          </p:cNvPicPr>
          <p:nvPr/>
        </p:nvPicPr>
        <p:blipFill>
          <a:blip r:embed="rId8"/>
          <a:stretch>
            <a:fillRect/>
          </a:stretch>
        </p:blipFill>
        <p:spPr>
          <a:xfrm>
            <a:off x="135917" y="19701741"/>
            <a:ext cx="11610975" cy="2657475"/>
          </a:xfrm>
          <a:prstGeom prst="rect">
            <a:avLst/>
          </a:prstGeom>
        </p:spPr>
      </p:pic>
      <p:sp>
        <p:nvSpPr>
          <p:cNvPr id="18" name="Rectangle 17"/>
          <p:cNvSpPr/>
          <p:nvPr/>
        </p:nvSpPr>
        <p:spPr>
          <a:xfrm>
            <a:off x="3380692" y="20259140"/>
            <a:ext cx="4280148" cy="369332"/>
          </a:xfrm>
          <a:prstGeom prst="rect">
            <a:avLst/>
          </a:prstGeom>
          <a:solidFill>
            <a:srgbClr val="FFFF00"/>
          </a:solidFill>
        </p:spPr>
        <p:txBody>
          <a:bodyPr wrap="square">
            <a:spAutoFit/>
          </a:bodyPr>
          <a:lstStyle/>
          <a:p>
            <a:r>
              <a:rPr lang="en-US" dirty="0" smtClean="0"/>
              <a:t>footer</a:t>
            </a:r>
            <a:endParaRPr lang="en-US" dirty="0"/>
          </a:p>
        </p:txBody>
      </p:sp>
      <p:sp>
        <p:nvSpPr>
          <p:cNvPr id="19" name="Rectangle 18"/>
          <p:cNvSpPr/>
          <p:nvPr/>
        </p:nvSpPr>
        <p:spPr>
          <a:xfrm>
            <a:off x="243457" y="23691420"/>
            <a:ext cx="5116529" cy="369332"/>
          </a:xfrm>
          <a:prstGeom prst="rect">
            <a:avLst/>
          </a:prstGeom>
        </p:spPr>
        <p:txBody>
          <a:bodyPr wrap="none">
            <a:spAutoFit/>
          </a:bodyPr>
          <a:lstStyle/>
          <a:p>
            <a:r>
              <a:rPr lang="en-US" dirty="0"/>
              <a:t>http://demo.themesease.com/SoftEase/pricing.html</a:t>
            </a:r>
          </a:p>
        </p:txBody>
      </p:sp>
      <p:sp>
        <p:nvSpPr>
          <p:cNvPr id="20" name="Rectangle 19"/>
          <p:cNvSpPr/>
          <p:nvPr/>
        </p:nvSpPr>
        <p:spPr>
          <a:xfrm>
            <a:off x="542831" y="23039922"/>
            <a:ext cx="4280148" cy="369332"/>
          </a:xfrm>
          <a:prstGeom prst="rect">
            <a:avLst/>
          </a:prstGeom>
          <a:solidFill>
            <a:srgbClr val="FFFF00"/>
          </a:solidFill>
        </p:spPr>
        <p:txBody>
          <a:bodyPr wrap="square">
            <a:spAutoFit/>
          </a:bodyPr>
          <a:lstStyle/>
          <a:p>
            <a:r>
              <a:rPr lang="en-US" dirty="0" smtClean="0"/>
              <a:t>Pricing page </a:t>
            </a:r>
            <a:endParaRPr lang="en-US" dirty="0"/>
          </a:p>
        </p:txBody>
      </p:sp>
      <p:sp>
        <p:nvSpPr>
          <p:cNvPr id="21" name="Rectangle 20"/>
          <p:cNvSpPr/>
          <p:nvPr/>
        </p:nvSpPr>
        <p:spPr>
          <a:xfrm>
            <a:off x="6684614" y="23039922"/>
            <a:ext cx="4280148" cy="369332"/>
          </a:xfrm>
          <a:prstGeom prst="rect">
            <a:avLst/>
          </a:prstGeom>
          <a:solidFill>
            <a:srgbClr val="FFFF00"/>
          </a:solidFill>
        </p:spPr>
        <p:txBody>
          <a:bodyPr wrap="square">
            <a:spAutoFit/>
          </a:bodyPr>
          <a:lstStyle/>
          <a:p>
            <a:r>
              <a:rPr lang="en-US" dirty="0" smtClean="0"/>
              <a:t>Blog </a:t>
            </a:r>
            <a:endParaRPr lang="en-US" dirty="0"/>
          </a:p>
        </p:txBody>
      </p:sp>
      <p:sp>
        <p:nvSpPr>
          <p:cNvPr id="22" name="Rectangle 21"/>
          <p:cNvSpPr/>
          <p:nvPr/>
        </p:nvSpPr>
        <p:spPr>
          <a:xfrm>
            <a:off x="6052335" y="23691420"/>
            <a:ext cx="6622134" cy="646331"/>
          </a:xfrm>
          <a:prstGeom prst="rect">
            <a:avLst/>
          </a:prstGeom>
        </p:spPr>
        <p:txBody>
          <a:bodyPr wrap="none">
            <a:spAutoFit/>
          </a:bodyPr>
          <a:lstStyle/>
          <a:p>
            <a:r>
              <a:rPr lang="en-US" dirty="0">
                <a:hlinkClick r:id="rId9"/>
              </a:rPr>
              <a:t>http://</a:t>
            </a:r>
            <a:r>
              <a:rPr lang="en-US" dirty="0" smtClean="0">
                <a:hlinkClick r:id="rId9"/>
              </a:rPr>
              <a:t>demo.themesease.com/SoftEase/blog-left-sidebar.html</a:t>
            </a:r>
            <a:endParaRPr lang="en-US" dirty="0" smtClean="0"/>
          </a:p>
          <a:p>
            <a:r>
              <a:rPr lang="en-US" dirty="0"/>
              <a:t>http://demo.themesease.com/SoftEase/blog-single-left-sidebar.html</a:t>
            </a:r>
          </a:p>
        </p:txBody>
      </p:sp>
    </p:spTree>
    <p:extLst>
      <p:ext uri="{BB962C8B-B14F-4D97-AF65-F5344CB8AC3E}">
        <p14:creationId xmlns:p14="http://schemas.microsoft.com/office/powerpoint/2010/main" val="1420981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2"/>
          <a:srcRect b="29504"/>
          <a:stretch/>
        </p:blipFill>
        <p:spPr>
          <a:xfrm>
            <a:off x="1440064" y="7939602"/>
            <a:ext cx="10229850" cy="16766749"/>
          </a:xfrm>
          <a:prstGeom prst="rect">
            <a:avLst/>
          </a:prstGeom>
        </p:spPr>
      </p:pic>
      <p:pic>
        <p:nvPicPr>
          <p:cNvPr id="42" name="Picture 41"/>
          <p:cNvPicPr>
            <a:picLocks noChangeAspect="1"/>
          </p:cNvPicPr>
          <p:nvPr/>
        </p:nvPicPr>
        <p:blipFill>
          <a:blip r:embed="rId3"/>
          <a:stretch>
            <a:fillRect/>
          </a:stretch>
        </p:blipFill>
        <p:spPr>
          <a:xfrm>
            <a:off x="926967" y="4263551"/>
            <a:ext cx="9799090" cy="4219053"/>
          </a:xfrm>
          <a:prstGeom prst="rect">
            <a:avLst/>
          </a:prstGeom>
        </p:spPr>
      </p:pic>
      <p:pic>
        <p:nvPicPr>
          <p:cNvPr id="41" name="Picture 40"/>
          <p:cNvPicPr>
            <a:picLocks noChangeAspect="1"/>
          </p:cNvPicPr>
          <p:nvPr/>
        </p:nvPicPr>
        <p:blipFill>
          <a:blip r:embed="rId4"/>
          <a:stretch>
            <a:fillRect/>
          </a:stretch>
        </p:blipFill>
        <p:spPr>
          <a:xfrm>
            <a:off x="1415285" y="50847"/>
            <a:ext cx="9115425" cy="4276725"/>
          </a:xfrm>
          <a:prstGeom prst="rect">
            <a:avLst/>
          </a:prstGeom>
        </p:spPr>
      </p:pic>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3" name="Rectangle 2"/>
          <p:cNvSpPr/>
          <p:nvPr/>
        </p:nvSpPr>
        <p:spPr>
          <a:xfrm>
            <a:off x="1491492" y="641354"/>
            <a:ext cx="4754880" cy="7315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Connect your data, ask questions in English and get instant answers</a:t>
            </a:r>
            <a:endParaRPr lang="en-US" sz="2400" dirty="0">
              <a:solidFill>
                <a:srgbClr val="FF0000"/>
              </a:solidFill>
            </a:endParaRPr>
          </a:p>
        </p:txBody>
      </p:sp>
      <p:sp>
        <p:nvSpPr>
          <p:cNvPr id="7" name="Rectangle 6"/>
          <p:cNvSpPr/>
          <p:nvPr/>
        </p:nvSpPr>
        <p:spPr>
          <a:xfrm>
            <a:off x="1491493" y="1372874"/>
            <a:ext cx="4627954" cy="14265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With </a:t>
            </a:r>
            <a:r>
              <a:rPr lang="en-US" dirty="0" err="1" smtClean="0">
                <a:solidFill>
                  <a:srgbClr val="FF0000"/>
                </a:solidFill>
              </a:rPr>
              <a:t>AnswerDock</a:t>
            </a:r>
            <a:r>
              <a:rPr lang="en-US" dirty="0" smtClean="0">
                <a:solidFill>
                  <a:srgbClr val="FF0000"/>
                </a:solidFill>
              </a:rPr>
              <a:t>, business users have access to a self-service tool that provides instant answers to their day to day business questions allowing them to make better and faster data-driven decisions. </a:t>
            </a:r>
            <a:endParaRPr lang="en-US" dirty="0">
              <a:solidFill>
                <a:srgbClr val="FF0000"/>
              </a:solidFill>
            </a:endParaRPr>
          </a:p>
        </p:txBody>
      </p:sp>
      <p:sp>
        <p:nvSpPr>
          <p:cNvPr id="8" name="Rectangle 7"/>
          <p:cNvSpPr/>
          <p:nvPr/>
        </p:nvSpPr>
        <p:spPr>
          <a:xfrm>
            <a:off x="6387130" y="4565474"/>
            <a:ext cx="5024403" cy="6471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The </a:t>
            </a:r>
            <a:r>
              <a:rPr lang="en-US" dirty="0" err="1" smtClean="0">
                <a:solidFill>
                  <a:srgbClr val="FF0000"/>
                </a:solidFill>
              </a:rPr>
              <a:t>Answerdock</a:t>
            </a:r>
            <a:r>
              <a:rPr lang="en-US" dirty="0" smtClean="0">
                <a:solidFill>
                  <a:srgbClr val="FF0000"/>
                </a:solidFill>
              </a:rPr>
              <a:t> Difference: Made for business users </a:t>
            </a:r>
            <a:endParaRPr lang="en-US" dirty="0">
              <a:solidFill>
                <a:srgbClr val="FF0000"/>
              </a:solidFill>
            </a:endParaRPr>
          </a:p>
        </p:txBody>
      </p:sp>
      <p:sp>
        <p:nvSpPr>
          <p:cNvPr id="10" name="Rectangle 9"/>
          <p:cNvSpPr/>
          <p:nvPr/>
        </p:nvSpPr>
        <p:spPr>
          <a:xfrm>
            <a:off x="6387130" y="5251402"/>
            <a:ext cx="5024403" cy="260212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Other analytics tools </a:t>
            </a:r>
          </a:p>
          <a:p>
            <a:r>
              <a:rPr lang="en-US" dirty="0" smtClean="0">
                <a:solidFill>
                  <a:srgbClr val="FF0000"/>
                </a:solidFill>
              </a:rPr>
              <a:t>Data analysts to build and deploy curated reports for business users to consume, through time consuming tools with layers of command menus</a:t>
            </a:r>
          </a:p>
          <a:p>
            <a:endParaRPr lang="en-US" dirty="0" smtClean="0">
              <a:solidFill>
                <a:srgbClr val="FF0000"/>
              </a:solidFill>
            </a:endParaRPr>
          </a:p>
          <a:p>
            <a:r>
              <a:rPr lang="en-US" dirty="0" err="1" smtClean="0">
                <a:solidFill>
                  <a:srgbClr val="FF0000"/>
                </a:solidFill>
              </a:rPr>
              <a:t>Answerdock</a:t>
            </a:r>
            <a:r>
              <a:rPr lang="en-US" dirty="0" smtClean="0">
                <a:solidFill>
                  <a:srgbClr val="FF0000"/>
                </a:solidFill>
              </a:rPr>
              <a:t>, business users themselves start typing their questions, just like using a web search engine. </a:t>
            </a:r>
            <a:r>
              <a:rPr lang="en-US" dirty="0" err="1" smtClean="0">
                <a:solidFill>
                  <a:srgbClr val="FF0000"/>
                </a:solidFill>
              </a:rPr>
              <a:t>AnswerDock</a:t>
            </a:r>
            <a:r>
              <a:rPr lang="en-US" dirty="0" smtClean="0">
                <a:solidFill>
                  <a:srgbClr val="FF0000"/>
                </a:solidFill>
              </a:rPr>
              <a:t> runs the analysis and displays the optimal visualization instantly, its that simple.</a:t>
            </a:r>
            <a:endParaRPr lang="en-US" dirty="0">
              <a:solidFill>
                <a:srgbClr val="FF0000"/>
              </a:solidFill>
            </a:endParaRPr>
          </a:p>
        </p:txBody>
      </p:sp>
      <p:sp>
        <p:nvSpPr>
          <p:cNvPr id="11" name="Rectangle 10"/>
          <p:cNvSpPr/>
          <p:nvPr/>
        </p:nvSpPr>
        <p:spPr>
          <a:xfrm>
            <a:off x="0" y="15639750"/>
            <a:ext cx="1406770" cy="1969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Easy</a:t>
            </a:r>
            <a:endParaRPr lang="en-US" dirty="0">
              <a:solidFill>
                <a:srgbClr val="FF0000"/>
              </a:solidFill>
            </a:endParaRPr>
          </a:p>
        </p:txBody>
      </p:sp>
      <p:sp>
        <p:nvSpPr>
          <p:cNvPr id="12" name="Rectangle 11"/>
          <p:cNvSpPr/>
          <p:nvPr/>
        </p:nvSpPr>
        <p:spPr>
          <a:xfrm>
            <a:off x="1589650" y="15639751"/>
            <a:ext cx="2053883" cy="1969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Instant</a:t>
            </a:r>
            <a:endParaRPr lang="en-US" dirty="0">
              <a:solidFill>
                <a:srgbClr val="FF0000"/>
              </a:solidFill>
            </a:endParaRPr>
          </a:p>
        </p:txBody>
      </p:sp>
      <p:sp>
        <p:nvSpPr>
          <p:cNvPr id="14" name="Rectangle 13"/>
          <p:cNvSpPr/>
          <p:nvPr/>
        </p:nvSpPr>
        <p:spPr>
          <a:xfrm>
            <a:off x="3920478" y="15567419"/>
            <a:ext cx="3274950" cy="1969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Works on any data</a:t>
            </a:r>
            <a:endParaRPr lang="en-US" dirty="0">
              <a:solidFill>
                <a:srgbClr val="FF0000"/>
              </a:solidFill>
            </a:endParaRPr>
          </a:p>
        </p:txBody>
      </p:sp>
      <p:sp>
        <p:nvSpPr>
          <p:cNvPr id="15" name="Rectangle 14"/>
          <p:cNvSpPr/>
          <p:nvPr/>
        </p:nvSpPr>
        <p:spPr>
          <a:xfrm>
            <a:off x="0" y="15929410"/>
            <a:ext cx="1406770" cy="1412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0000"/>
                </a:solidFill>
              </a:rPr>
              <a:t>Ask questions in English though  a search-like web interface, guided by autocomplete suggestions</a:t>
            </a:r>
            <a:endParaRPr lang="en-US" sz="1200" dirty="0">
              <a:solidFill>
                <a:srgbClr val="FF0000"/>
              </a:solidFill>
            </a:endParaRPr>
          </a:p>
        </p:txBody>
      </p:sp>
      <p:sp>
        <p:nvSpPr>
          <p:cNvPr id="16" name="Rectangle 15"/>
          <p:cNvSpPr/>
          <p:nvPr/>
        </p:nvSpPr>
        <p:spPr>
          <a:xfrm>
            <a:off x="1589650" y="15929411"/>
            <a:ext cx="2053883" cy="141252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Generates Answers instantly as you type your question, no waiting for data analysts to create reports for you</a:t>
            </a:r>
            <a:endParaRPr lang="en-US" dirty="0">
              <a:solidFill>
                <a:srgbClr val="FF0000"/>
              </a:solidFill>
            </a:endParaRPr>
          </a:p>
        </p:txBody>
      </p:sp>
      <p:sp>
        <p:nvSpPr>
          <p:cNvPr id="18" name="Rectangle 17"/>
          <p:cNvSpPr/>
          <p:nvPr/>
        </p:nvSpPr>
        <p:spPr>
          <a:xfrm>
            <a:off x="3920478" y="15857077"/>
            <a:ext cx="3274950" cy="14125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Answerdock</a:t>
            </a:r>
            <a:r>
              <a:rPr lang="en-US" dirty="0" smtClean="0">
                <a:solidFill>
                  <a:srgbClr val="FF0000"/>
                </a:solidFill>
              </a:rPr>
              <a:t> connects to your company’s data connectors from plain excel files, to relational databases and third party APIs such as </a:t>
            </a:r>
            <a:r>
              <a:rPr lang="en-US" dirty="0" err="1" smtClean="0">
                <a:solidFill>
                  <a:srgbClr val="FF0000"/>
                </a:solidFill>
              </a:rPr>
              <a:t>google</a:t>
            </a:r>
            <a:r>
              <a:rPr lang="en-US" dirty="0" smtClean="0">
                <a:solidFill>
                  <a:srgbClr val="FF0000"/>
                </a:solidFill>
              </a:rPr>
              <a:t> analytics</a:t>
            </a:r>
            <a:endParaRPr lang="en-US" dirty="0">
              <a:solidFill>
                <a:srgbClr val="FF0000"/>
              </a:solidFill>
            </a:endParaRPr>
          </a:p>
        </p:txBody>
      </p:sp>
      <p:sp>
        <p:nvSpPr>
          <p:cNvPr id="19" name="Rectangle 18"/>
          <p:cNvSpPr/>
          <p:nvPr/>
        </p:nvSpPr>
        <p:spPr>
          <a:xfrm>
            <a:off x="3573196" y="17707699"/>
            <a:ext cx="4290647" cy="5064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Connecting your data is easy and straightforward</a:t>
            </a:r>
            <a:endParaRPr lang="en-US" dirty="0">
              <a:solidFill>
                <a:srgbClr val="FF0000"/>
              </a:solidFill>
            </a:endParaRPr>
          </a:p>
        </p:txBody>
      </p:sp>
      <p:sp>
        <p:nvSpPr>
          <p:cNvPr id="20" name="Rectangle 19"/>
          <p:cNvSpPr/>
          <p:nvPr/>
        </p:nvSpPr>
        <p:spPr>
          <a:xfrm>
            <a:off x="1545104" y="17989054"/>
            <a:ext cx="1746740" cy="5598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Connect to Data source</a:t>
            </a:r>
            <a:endParaRPr lang="en-US" dirty="0">
              <a:solidFill>
                <a:srgbClr val="FF0000"/>
              </a:solidFill>
            </a:endParaRPr>
          </a:p>
        </p:txBody>
      </p:sp>
      <p:sp>
        <p:nvSpPr>
          <p:cNvPr id="21" name="Rectangle 20"/>
          <p:cNvSpPr/>
          <p:nvPr/>
        </p:nvSpPr>
        <p:spPr>
          <a:xfrm>
            <a:off x="3938957" y="17960936"/>
            <a:ext cx="1406770" cy="5879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Prepare your data </a:t>
            </a:r>
            <a:endParaRPr lang="en-US" dirty="0">
              <a:solidFill>
                <a:srgbClr val="FF0000"/>
              </a:solidFill>
            </a:endParaRPr>
          </a:p>
        </p:txBody>
      </p:sp>
      <p:sp>
        <p:nvSpPr>
          <p:cNvPr id="22" name="Rectangle 21"/>
          <p:cNvSpPr/>
          <p:nvPr/>
        </p:nvSpPr>
        <p:spPr>
          <a:xfrm>
            <a:off x="6377198" y="18351934"/>
            <a:ext cx="1406770" cy="1969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Easy</a:t>
            </a:r>
            <a:endParaRPr lang="en-US" dirty="0">
              <a:solidFill>
                <a:srgbClr val="FF0000"/>
              </a:solidFill>
            </a:endParaRPr>
          </a:p>
        </p:txBody>
      </p:sp>
      <p:sp>
        <p:nvSpPr>
          <p:cNvPr id="23" name="Rectangle 22"/>
          <p:cNvSpPr/>
          <p:nvPr/>
        </p:nvSpPr>
        <p:spPr>
          <a:xfrm>
            <a:off x="1545103" y="18579900"/>
            <a:ext cx="2154703" cy="13355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Choose data type, and authenticate access to your Data</a:t>
            </a:r>
            <a:endParaRPr lang="en-US" sz="1600" dirty="0">
              <a:solidFill>
                <a:srgbClr val="FF0000"/>
              </a:solidFill>
            </a:endParaRPr>
          </a:p>
        </p:txBody>
      </p:sp>
      <p:sp>
        <p:nvSpPr>
          <p:cNvPr id="24" name="Rectangle 23"/>
          <p:cNvSpPr/>
          <p:nvPr/>
        </p:nvSpPr>
        <p:spPr>
          <a:xfrm>
            <a:off x="6173216" y="18214136"/>
            <a:ext cx="2154703" cy="3347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Schedule load</a:t>
            </a:r>
            <a:endParaRPr lang="en-US" dirty="0">
              <a:solidFill>
                <a:srgbClr val="FF0000"/>
              </a:solidFill>
            </a:endParaRPr>
          </a:p>
        </p:txBody>
      </p:sp>
      <p:sp>
        <p:nvSpPr>
          <p:cNvPr id="25" name="Rectangle 24"/>
          <p:cNvSpPr/>
          <p:nvPr/>
        </p:nvSpPr>
        <p:spPr>
          <a:xfrm>
            <a:off x="3779363" y="18579900"/>
            <a:ext cx="2393853" cy="13355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FF0000"/>
                </a:solidFill>
              </a:rPr>
              <a:t>Answerdock</a:t>
            </a:r>
            <a:r>
              <a:rPr lang="en-US" sz="1600" dirty="0" smtClean="0">
                <a:solidFill>
                  <a:srgbClr val="FF0000"/>
                </a:solidFill>
              </a:rPr>
              <a:t> automatically understands your schema and data model, but you can optionally provide more information</a:t>
            </a:r>
            <a:endParaRPr lang="en-US" sz="1600" dirty="0">
              <a:solidFill>
                <a:srgbClr val="FF0000"/>
              </a:solidFill>
            </a:endParaRPr>
          </a:p>
        </p:txBody>
      </p:sp>
      <p:sp>
        <p:nvSpPr>
          <p:cNvPr id="26" name="Rectangle 25"/>
          <p:cNvSpPr/>
          <p:nvPr/>
        </p:nvSpPr>
        <p:spPr>
          <a:xfrm>
            <a:off x="7334308" y="15567420"/>
            <a:ext cx="2838392" cy="1518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Safe, secure, scalable.</a:t>
            </a:r>
            <a:endParaRPr lang="en-US" dirty="0">
              <a:solidFill>
                <a:srgbClr val="FF0000"/>
              </a:solidFill>
            </a:endParaRPr>
          </a:p>
        </p:txBody>
      </p:sp>
      <p:sp>
        <p:nvSpPr>
          <p:cNvPr id="27" name="Rectangle 26"/>
          <p:cNvSpPr/>
          <p:nvPr/>
        </p:nvSpPr>
        <p:spPr>
          <a:xfrm>
            <a:off x="7334308" y="15857079"/>
            <a:ext cx="2101478" cy="1412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Secure and scalable cloud storage </a:t>
            </a:r>
            <a:endParaRPr lang="en-US" dirty="0">
              <a:solidFill>
                <a:srgbClr val="FF0000"/>
              </a:solidFill>
            </a:endParaRPr>
          </a:p>
        </p:txBody>
      </p:sp>
      <p:sp>
        <p:nvSpPr>
          <p:cNvPr id="29" name="Rectangle 28"/>
          <p:cNvSpPr/>
          <p:nvPr/>
        </p:nvSpPr>
        <p:spPr>
          <a:xfrm>
            <a:off x="6173217" y="18593965"/>
            <a:ext cx="2154703" cy="13355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Define how to regularly fetch and update your data to keep it up to date</a:t>
            </a:r>
            <a:endParaRPr lang="en-US" sz="1600" dirty="0">
              <a:solidFill>
                <a:srgbClr val="FF0000"/>
              </a:solidFill>
            </a:endParaRPr>
          </a:p>
        </p:txBody>
      </p:sp>
      <p:sp>
        <p:nvSpPr>
          <p:cNvPr id="34" name="Rectangle 33"/>
          <p:cNvSpPr/>
          <p:nvPr/>
        </p:nvSpPr>
        <p:spPr>
          <a:xfrm>
            <a:off x="3573196" y="17306768"/>
            <a:ext cx="4290647" cy="3558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Get started in 4 easy steps</a:t>
            </a:r>
            <a:endParaRPr lang="en-US" dirty="0">
              <a:solidFill>
                <a:srgbClr val="FF0000"/>
              </a:solidFill>
            </a:endParaRPr>
          </a:p>
        </p:txBody>
      </p:sp>
      <p:sp>
        <p:nvSpPr>
          <p:cNvPr id="36" name="Rectangle 35"/>
          <p:cNvSpPr/>
          <p:nvPr/>
        </p:nvSpPr>
        <p:spPr>
          <a:xfrm>
            <a:off x="1181684" y="8809974"/>
            <a:ext cx="4542030"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Beyond the basics, Understand </a:t>
            </a:r>
            <a:r>
              <a:rPr lang="en-US" dirty="0">
                <a:solidFill>
                  <a:srgbClr val="FF0000"/>
                </a:solidFill>
              </a:rPr>
              <a:t>the “why” behind </a:t>
            </a:r>
            <a:r>
              <a:rPr lang="en-US" dirty="0" smtClean="0">
                <a:solidFill>
                  <a:srgbClr val="FF0000"/>
                </a:solidFill>
              </a:rPr>
              <a:t>an insight</a:t>
            </a:r>
            <a:endParaRPr lang="en-US" dirty="0">
              <a:solidFill>
                <a:srgbClr val="FF0000"/>
              </a:solidFill>
            </a:endParaRPr>
          </a:p>
        </p:txBody>
      </p:sp>
      <p:sp>
        <p:nvSpPr>
          <p:cNvPr id="37" name="Rectangle 36"/>
          <p:cNvSpPr/>
          <p:nvPr/>
        </p:nvSpPr>
        <p:spPr>
          <a:xfrm>
            <a:off x="1181683" y="9541412"/>
            <a:ext cx="4542031" cy="16367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FF0000"/>
                </a:solidFill>
              </a:rPr>
              <a:t>Answerdock</a:t>
            </a:r>
            <a:r>
              <a:rPr lang="en-US" dirty="0">
                <a:solidFill>
                  <a:srgbClr val="FF0000"/>
                </a:solidFill>
              </a:rPr>
              <a:t> leverages powerful </a:t>
            </a:r>
            <a:r>
              <a:rPr lang="en-US" dirty="0" smtClean="0">
                <a:solidFill>
                  <a:srgbClr val="FF0000"/>
                </a:solidFill>
              </a:rPr>
              <a:t>prediction and insights discovery </a:t>
            </a:r>
            <a:r>
              <a:rPr lang="en-US" dirty="0" err="1" smtClean="0">
                <a:solidFill>
                  <a:srgbClr val="FF0000"/>
                </a:solidFill>
              </a:rPr>
              <a:t>algorithims</a:t>
            </a:r>
            <a:r>
              <a:rPr lang="en-US" dirty="0" smtClean="0">
                <a:solidFill>
                  <a:srgbClr val="FF0000"/>
                </a:solidFill>
              </a:rPr>
              <a:t> </a:t>
            </a:r>
            <a:r>
              <a:rPr lang="en-US" dirty="0">
                <a:solidFill>
                  <a:srgbClr val="FF0000"/>
                </a:solidFill>
              </a:rPr>
              <a:t>to answer questions such </a:t>
            </a:r>
            <a:r>
              <a:rPr lang="en-US" dirty="0" smtClean="0">
                <a:solidFill>
                  <a:srgbClr val="FF0000"/>
                </a:solidFill>
              </a:rPr>
              <a:t>as </a:t>
            </a:r>
            <a:endParaRPr lang="en-US" dirty="0">
              <a:solidFill>
                <a:srgbClr val="FF0000"/>
              </a:solidFill>
            </a:endParaRPr>
          </a:p>
          <a:p>
            <a:r>
              <a:rPr lang="en-US" b="1" dirty="0">
                <a:solidFill>
                  <a:srgbClr val="FF0000"/>
                </a:solidFill>
              </a:rPr>
              <a:t>What drives my conversion rate up</a:t>
            </a:r>
          </a:p>
          <a:p>
            <a:r>
              <a:rPr lang="en-US" b="1" dirty="0">
                <a:solidFill>
                  <a:srgbClr val="FF0000"/>
                </a:solidFill>
              </a:rPr>
              <a:t>Why did revenue peak yesterday</a:t>
            </a:r>
          </a:p>
          <a:p>
            <a:r>
              <a:rPr lang="en-US" b="1" dirty="0" err="1">
                <a:solidFill>
                  <a:srgbClr val="FF0000"/>
                </a:solidFill>
              </a:rPr>
              <a:t>Whats</a:t>
            </a:r>
            <a:r>
              <a:rPr lang="en-US" b="1" dirty="0">
                <a:solidFill>
                  <a:srgbClr val="FF0000"/>
                </a:solidFill>
              </a:rPr>
              <a:t> driving shipment status to be delayed</a:t>
            </a:r>
          </a:p>
        </p:txBody>
      </p:sp>
      <p:pic>
        <p:nvPicPr>
          <p:cNvPr id="38" name="Picture 37"/>
          <p:cNvPicPr>
            <a:picLocks noChangeAspect="1"/>
          </p:cNvPicPr>
          <p:nvPr/>
        </p:nvPicPr>
        <p:blipFill>
          <a:blip r:embed="rId5"/>
          <a:stretch>
            <a:fillRect/>
          </a:stretch>
        </p:blipFill>
        <p:spPr>
          <a:xfrm>
            <a:off x="5972998" y="10153361"/>
            <a:ext cx="1357031" cy="457200"/>
          </a:xfrm>
          <a:prstGeom prst="rect">
            <a:avLst/>
          </a:prstGeom>
        </p:spPr>
      </p:pic>
      <p:sp>
        <p:nvSpPr>
          <p:cNvPr id="45" name="Rectangle 44"/>
          <p:cNvSpPr/>
          <p:nvPr/>
        </p:nvSpPr>
        <p:spPr>
          <a:xfrm>
            <a:off x="5826512" y="12037909"/>
            <a:ext cx="3432517"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You got data? Then </a:t>
            </a:r>
            <a:r>
              <a:rPr lang="en-US" dirty="0" err="1" smtClean="0">
                <a:solidFill>
                  <a:srgbClr val="FF0000"/>
                </a:solidFill>
              </a:rPr>
              <a:t>Answerdock</a:t>
            </a:r>
            <a:r>
              <a:rPr lang="en-US" dirty="0" smtClean="0">
                <a:solidFill>
                  <a:srgbClr val="FF0000"/>
                </a:solidFill>
              </a:rPr>
              <a:t> works for your industry</a:t>
            </a:r>
            <a:endParaRPr lang="en-US" dirty="0">
              <a:solidFill>
                <a:srgbClr val="FF0000"/>
              </a:solidFill>
            </a:endParaRPr>
          </a:p>
        </p:txBody>
      </p:sp>
      <p:sp>
        <p:nvSpPr>
          <p:cNvPr id="46" name="Rectangle 45"/>
          <p:cNvSpPr/>
          <p:nvPr/>
        </p:nvSpPr>
        <p:spPr>
          <a:xfrm>
            <a:off x="5731134" y="12813449"/>
            <a:ext cx="4153094" cy="12732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rgbClr val="FF0000"/>
                </a:solidFill>
              </a:rPr>
              <a:t>Answerdock</a:t>
            </a:r>
            <a:r>
              <a:rPr lang="en-US" dirty="0" smtClean="0">
                <a:solidFill>
                  <a:srgbClr val="FF0000"/>
                </a:solidFill>
              </a:rPr>
              <a:t> is built to work with any dataset. Industry professionals from any business function can use </a:t>
            </a:r>
            <a:r>
              <a:rPr lang="en-US" dirty="0" err="1" smtClean="0">
                <a:solidFill>
                  <a:srgbClr val="FF0000"/>
                </a:solidFill>
              </a:rPr>
              <a:t>Answerdock</a:t>
            </a:r>
            <a:r>
              <a:rPr lang="en-US" dirty="0" smtClean="0">
                <a:solidFill>
                  <a:srgbClr val="FF0000"/>
                </a:solidFill>
              </a:rPr>
              <a:t> to easily explore and find insights on the fly</a:t>
            </a:r>
            <a:endParaRPr lang="en-US" dirty="0">
              <a:solidFill>
                <a:srgbClr val="FF0000"/>
              </a:solidFill>
            </a:endParaRPr>
          </a:p>
        </p:txBody>
      </p:sp>
      <p:pic>
        <p:nvPicPr>
          <p:cNvPr id="49" name="Picture 48"/>
          <p:cNvPicPr>
            <a:picLocks noChangeAspect="1"/>
          </p:cNvPicPr>
          <p:nvPr/>
        </p:nvPicPr>
        <p:blipFill>
          <a:blip r:embed="rId6"/>
          <a:stretch>
            <a:fillRect/>
          </a:stretch>
        </p:blipFill>
        <p:spPr>
          <a:xfrm>
            <a:off x="1181682" y="19950727"/>
            <a:ext cx="9239250" cy="4886325"/>
          </a:xfrm>
          <a:prstGeom prst="rect">
            <a:avLst/>
          </a:prstGeom>
        </p:spPr>
      </p:pic>
      <p:sp>
        <p:nvSpPr>
          <p:cNvPr id="30" name="Rectangle 29"/>
          <p:cNvSpPr/>
          <p:nvPr/>
        </p:nvSpPr>
        <p:spPr>
          <a:xfrm>
            <a:off x="3200401" y="20861976"/>
            <a:ext cx="5532045" cy="5064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Try </a:t>
            </a:r>
            <a:r>
              <a:rPr lang="en-US" dirty="0" err="1" smtClean="0">
                <a:solidFill>
                  <a:srgbClr val="FF0000"/>
                </a:solidFill>
              </a:rPr>
              <a:t>AnswerDock</a:t>
            </a:r>
            <a:r>
              <a:rPr lang="en-US" dirty="0" smtClean="0">
                <a:solidFill>
                  <a:srgbClr val="FF0000"/>
                </a:solidFill>
              </a:rPr>
              <a:t> on your data</a:t>
            </a:r>
            <a:endParaRPr lang="en-US" dirty="0">
              <a:solidFill>
                <a:srgbClr val="FF0000"/>
              </a:solidFill>
            </a:endParaRPr>
          </a:p>
        </p:txBody>
      </p:sp>
      <p:sp>
        <p:nvSpPr>
          <p:cNvPr id="31" name="Rectangle 30"/>
          <p:cNvSpPr/>
          <p:nvPr/>
        </p:nvSpPr>
        <p:spPr>
          <a:xfrm>
            <a:off x="3200401" y="21396546"/>
            <a:ext cx="5532045" cy="3042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30-day Free </a:t>
            </a:r>
            <a:r>
              <a:rPr lang="en-US" dirty="0">
                <a:solidFill>
                  <a:srgbClr val="FF0000"/>
                </a:solidFill>
              </a:rPr>
              <a:t>trial </a:t>
            </a:r>
            <a:r>
              <a:rPr lang="en-US" dirty="0" smtClean="0">
                <a:solidFill>
                  <a:srgbClr val="FF0000"/>
                </a:solidFill>
              </a:rPr>
              <a:t>, no credit cards required</a:t>
            </a:r>
            <a:endParaRPr lang="en-US" dirty="0">
              <a:solidFill>
                <a:srgbClr val="FF0000"/>
              </a:solidFill>
            </a:endParaRPr>
          </a:p>
        </p:txBody>
      </p:sp>
      <p:sp>
        <p:nvSpPr>
          <p:cNvPr id="32" name="Rectangle 31"/>
          <p:cNvSpPr/>
          <p:nvPr/>
        </p:nvSpPr>
        <p:spPr>
          <a:xfrm>
            <a:off x="4985325" y="21753808"/>
            <a:ext cx="1077352" cy="1911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Free trial</a:t>
            </a:r>
            <a:endParaRPr lang="en-US" dirty="0">
              <a:solidFill>
                <a:srgbClr val="FF0000"/>
              </a:solidFill>
            </a:endParaRPr>
          </a:p>
        </p:txBody>
      </p:sp>
      <p:sp>
        <p:nvSpPr>
          <p:cNvPr id="35" name="Rectangle 34"/>
          <p:cNvSpPr/>
          <p:nvPr/>
        </p:nvSpPr>
        <p:spPr>
          <a:xfrm>
            <a:off x="1082525" y="23250284"/>
            <a:ext cx="2490671" cy="126609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0000"/>
                </a:solidFill>
              </a:rPr>
              <a:t>Answer dock is a data analytics company that uses natural language processing (NLP) coupled with AI capabilities to empower business users to make smarter </a:t>
            </a:r>
            <a:r>
              <a:rPr lang="en-US" sz="1200" dirty="0" err="1" smtClean="0">
                <a:solidFill>
                  <a:srgbClr val="FF0000"/>
                </a:solidFill>
              </a:rPr>
              <a:t>dcisions</a:t>
            </a:r>
            <a:r>
              <a:rPr lang="en-US" sz="1200" dirty="0" smtClean="0">
                <a:solidFill>
                  <a:srgbClr val="FF0000"/>
                </a:solidFill>
              </a:rPr>
              <a:t>, through easy data explorations and insight discovery</a:t>
            </a:r>
            <a:endParaRPr lang="en-US" sz="1200" dirty="0">
              <a:solidFill>
                <a:srgbClr val="FF0000"/>
              </a:solidFill>
            </a:endParaRPr>
          </a:p>
        </p:txBody>
      </p:sp>
      <p:sp>
        <p:nvSpPr>
          <p:cNvPr id="50" name="Rectangle 49"/>
          <p:cNvSpPr/>
          <p:nvPr/>
        </p:nvSpPr>
        <p:spPr>
          <a:xfrm>
            <a:off x="3699806" y="23043463"/>
            <a:ext cx="2031328" cy="126609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FF0000"/>
                </a:solidFill>
              </a:rPr>
              <a:t>About</a:t>
            </a:r>
          </a:p>
          <a:p>
            <a:r>
              <a:rPr lang="en-US" sz="1200" dirty="0" smtClean="0">
                <a:solidFill>
                  <a:srgbClr val="FF0000"/>
                </a:solidFill>
              </a:rPr>
              <a:t>Product Overview</a:t>
            </a:r>
          </a:p>
          <a:p>
            <a:r>
              <a:rPr lang="en-US" sz="1200" dirty="0" smtClean="0">
                <a:solidFill>
                  <a:srgbClr val="FF0000"/>
                </a:solidFill>
              </a:rPr>
              <a:t>Industries</a:t>
            </a:r>
          </a:p>
          <a:p>
            <a:r>
              <a:rPr lang="en-US" sz="1200" dirty="0" smtClean="0">
                <a:solidFill>
                  <a:srgbClr val="FF0000"/>
                </a:solidFill>
              </a:rPr>
              <a:t>Contact us </a:t>
            </a:r>
          </a:p>
          <a:p>
            <a:r>
              <a:rPr lang="en-US" sz="1200" dirty="0" smtClean="0">
                <a:solidFill>
                  <a:srgbClr val="FF0000"/>
                </a:solidFill>
              </a:rPr>
              <a:t>Blog</a:t>
            </a:r>
          </a:p>
          <a:p>
            <a:r>
              <a:rPr lang="en-US" sz="1200" dirty="0" smtClean="0">
                <a:solidFill>
                  <a:srgbClr val="FF0000"/>
                </a:solidFill>
              </a:rPr>
              <a:t>Product documentation</a:t>
            </a:r>
            <a:endParaRPr lang="en-US" sz="1200" dirty="0">
              <a:solidFill>
                <a:srgbClr val="FF0000"/>
              </a:solidFill>
            </a:endParaRPr>
          </a:p>
        </p:txBody>
      </p:sp>
      <p:sp>
        <p:nvSpPr>
          <p:cNvPr id="52" name="Rectangle 51"/>
          <p:cNvSpPr/>
          <p:nvPr/>
        </p:nvSpPr>
        <p:spPr>
          <a:xfrm>
            <a:off x="2128345" y="4934607"/>
            <a:ext cx="3595369"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Answerdockdifference.gif</a:t>
            </a:r>
            <a:endParaRPr lang="en-US" dirty="0"/>
          </a:p>
        </p:txBody>
      </p:sp>
      <p:sp>
        <p:nvSpPr>
          <p:cNvPr id="53" name="Rectangle 52"/>
          <p:cNvSpPr/>
          <p:nvPr/>
        </p:nvSpPr>
        <p:spPr>
          <a:xfrm>
            <a:off x="5887021" y="8730622"/>
            <a:ext cx="3595369"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Understandthewhy.gif</a:t>
            </a:r>
            <a:endParaRPr lang="en-US" dirty="0"/>
          </a:p>
        </p:txBody>
      </p:sp>
      <p:sp>
        <p:nvSpPr>
          <p:cNvPr id="56" name="Rectangle 55"/>
          <p:cNvSpPr/>
          <p:nvPr/>
        </p:nvSpPr>
        <p:spPr>
          <a:xfrm>
            <a:off x="1587476" y="12050365"/>
            <a:ext cx="3595369"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industries</a:t>
            </a:r>
            <a:endParaRPr lang="en-US" dirty="0"/>
          </a:p>
        </p:txBody>
      </p:sp>
      <p:sp>
        <p:nvSpPr>
          <p:cNvPr id="48" name="Rectangle 47"/>
          <p:cNvSpPr/>
          <p:nvPr/>
        </p:nvSpPr>
        <p:spPr>
          <a:xfrm>
            <a:off x="5826512" y="14114788"/>
            <a:ext cx="3432517"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Learn more</a:t>
            </a:r>
            <a:endParaRPr lang="en-US" dirty="0">
              <a:solidFill>
                <a:srgbClr val="FF0000"/>
              </a:solidFill>
            </a:endParaRPr>
          </a:p>
        </p:txBody>
      </p:sp>
      <p:sp>
        <p:nvSpPr>
          <p:cNvPr id="51" name="Rectangle 50"/>
          <p:cNvSpPr/>
          <p:nvPr/>
        </p:nvSpPr>
        <p:spPr>
          <a:xfrm>
            <a:off x="10530710" y="-2617"/>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Homepage </a:t>
            </a:r>
            <a:endParaRPr lang="en-US" b="1" dirty="0">
              <a:solidFill>
                <a:srgbClr val="FF0000"/>
              </a:solidFill>
            </a:endParaRPr>
          </a:p>
        </p:txBody>
      </p:sp>
      <p:sp>
        <p:nvSpPr>
          <p:cNvPr id="54" name="Rectangle 53"/>
          <p:cNvSpPr/>
          <p:nvPr/>
        </p:nvSpPr>
        <p:spPr>
          <a:xfrm>
            <a:off x="6834219" y="24049644"/>
            <a:ext cx="607981" cy="259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FF0000"/>
                </a:solidFill>
              </a:rPr>
              <a:t>2018</a:t>
            </a:r>
            <a:endParaRPr lang="en-US" sz="1200" dirty="0">
              <a:solidFill>
                <a:srgbClr val="FF0000"/>
              </a:solidFill>
            </a:endParaRPr>
          </a:p>
        </p:txBody>
      </p:sp>
      <p:sp>
        <p:nvSpPr>
          <p:cNvPr id="55" name="Rectangle 54"/>
          <p:cNvSpPr/>
          <p:nvPr/>
        </p:nvSpPr>
        <p:spPr>
          <a:xfrm>
            <a:off x="7479976" y="22702007"/>
            <a:ext cx="1302073" cy="259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smtClean="0">
                <a:solidFill>
                  <a:srgbClr val="FF0000"/>
                </a:solidFill>
              </a:rPr>
              <a:t>Fb,twitter,linkedin</a:t>
            </a:r>
            <a:endParaRPr lang="en-US" sz="1050" dirty="0">
              <a:solidFill>
                <a:srgbClr val="FF0000"/>
              </a:solidFill>
            </a:endParaRPr>
          </a:p>
        </p:txBody>
      </p:sp>
      <p:sp>
        <p:nvSpPr>
          <p:cNvPr id="47" name="Rectangle 46"/>
          <p:cNvSpPr/>
          <p:nvPr/>
        </p:nvSpPr>
        <p:spPr>
          <a:xfrm>
            <a:off x="6252721" y="7829759"/>
            <a:ext cx="3432517"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Learn more (link to features page)</a:t>
            </a:r>
            <a:endParaRPr lang="en-US" dirty="0">
              <a:solidFill>
                <a:srgbClr val="FF0000"/>
              </a:solidFill>
            </a:endParaRPr>
          </a:p>
        </p:txBody>
      </p:sp>
      <p:sp>
        <p:nvSpPr>
          <p:cNvPr id="57" name="Rectangle 56"/>
          <p:cNvSpPr/>
          <p:nvPr/>
        </p:nvSpPr>
        <p:spPr>
          <a:xfrm>
            <a:off x="1262273" y="11178168"/>
            <a:ext cx="3432517"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Learn more (link to features page)</a:t>
            </a:r>
            <a:endParaRPr lang="en-US" dirty="0">
              <a:solidFill>
                <a:srgbClr val="FF0000"/>
              </a:solidFill>
            </a:endParaRPr>
          </a:p>
        </p:txBody>
      </p:sp>
      <p:sp>
        <p:nvSpPr>
          <p:cNvPr id="58" name="Rectangle 57"/>
          <p:cNvSpPr/>
          <p:nvPr/>
        </p:nvSpPr>
        <p:spPr>
          <a:xfrm>
            <a:off x="8492105" y="18214136"/>
            <a:ext cx="2154703" cy="3347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Start exploring</a:t>
            </a:r>
            <a:endParaRPr lang="en-US" dirty="0">
              <a:solidFill>
                <a:srgbClr val="FF0000"/>
              </a:solidFill>
            </a:endParaRPr>
          </a:p>
        </p:txBody>
      </p:sp>
      <p:sp>
        <p:nvSpPr>
          <p:cNvPr id="59" name="Rectangle 58"/>
          <p:cNvSpPr/>
          <p:nvPr/>
        </p:nvSpPr>
        <p:spPr>
          <a:xfrm>
            <a:off x="8492106" y="18593965"/>
            <a:ext cx="2154703" cy="13355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Once </a:t>
            </a:r>
            <a:r>
              <a:rPr lang="en-US" sz="1600" dirty="0" err="1" smtClean="0">
                <a:solidFill>
                  <a:srgbClr val="FF0000"/>
                </a:solidFill>
              </a:rPr>
              <a:t>Answerdock</a:t>
            </a:r>
            <a:r>
              <a:rPr lang="en-US" sz="1600" dirty="0" smtClean="0">
                <a:solidFill>
                  <a:srgbClr val="FF0000"/>
                </a:solidFill>
              </a:rPr>
              <a:t> uploads and indexes your data, you can start exploring right away</a:t>
            </a:r>
            <a:endParaRPr lang="en-US" sz="1600" dirty="0">
              <a:solidFill>
                <a:srgbClr val="FF0000"/>
              </a:solidFill>
            </a:endParaRPr>
          </a:p>
        </p:txBody>
      </p:sp>
      <p:sp>
        <p:nvSpPr>
          <p:cNvPr id="2" name="Rectangle 1"/>
          <p:cNvSpPr/>
          <p:nvPr/>
        </p:nvSpPr>
        <p:spPr>
          <a:xfrm>
            <a:off x="1985119" y="3388467"/>
            <a:ext cx="7803803" cy="646331"/>
          </a:xfrm>
          <a:prstGeom prst="rect">
            <a:avLst/>
          </a:prstGeom>
          <a:solidFill>
            <a:srgbClr val="FFFF00"/>
          </a:solidFill>
        </p:spPr>
        <p:txBody>
          <a:bodyPr wrap="none">
            <a:spAutoFit/>
          </a:bodyPr>
          <a:lstStyle/>
          <a:p>
            <a:r>
              <a:rPr lang="en-US" dirty="0">
                <a:hlinkClick r:id="rId7"/>
              </a:rPr>
              <a:t>http://</a:t>
            </a:r>
            <a:r>
              <a:rPr lang="en-US" dirty="0" smtClean="0">
                <a:hlinkClick r:id="rId7"/>
              </a:rPr>
              <a:t>demo.themesease.com/SoftEase/index-simple.html</a:t>
            </a:r>
            <a:endParaRPr lang="en-US" dirty="0" smtClean="0"/>
          </a:p>
          <a:p>
            <a:r>
              <a:rPr lang="en-US" dirty="0" smtClean="0"/>
              <a:t>With animated gif on the right, without animated background, with white header</a:t>
            </a:r>
            <a:endParaRPr lang="en-US" dirty="0"/>
          </a:p>
        </p:txBody>
      </p:sp>
    </p:spTree>
    <p:extLst>
      <p:ext uri="{BB962C8B-B14F-4D97-AF65-F5344CB8AC3E}">
        <p14:creationId xmlns:p14="http://schemas.microsoft.com/office/powerpoint/2010/main" val="2019033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pic>
        <p:nvPicPr>
          <p:cNvPr id="2" name="Picture 1"/>
          <p:cNvPicPr>
            <a:picLocks noChangeAspect="1"/>
          </p:cNvPicPr>
          <p:nvPr/>
        </p:nvPicPr>
        <p:blipFill>
          <a:blip r:embed="rId3"/>
          <a:stretch>
            <a:fillRect/>
          </a:stretch>
        </p:blipFill>
        <p:spPr>
          <a:xfrm>
            <a:off x="-351297" y="-10156586"/>
            <a:ext cx="12800000" cy="47619047"/>
          </a:xfrm>
          <a:prstGeom prst="rect">
            <a:avLst/>
          </a:prstGeom>
        </p:spPr>
      </p:pic>
      <p:sp>
        <p:nvSpPr>
          <p:cNvPr id="4" name="Rectangle 3"/>
          <p:cNvSpPr/>
          <p:nvPr/>
        </p:nvSpPr>
        <p:spPr>
          <a:xfrm>
            <a:off x="2711670" y="-9070204"/>
            <a:ext cx="6480728" cy="7315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Analyze your data in seconds using </a:t>
            </a:r>
            <a:r>
              <a:rPr lang="en-US" sz="2400" dirty="0" err="1" smtClean="0">
                <a:solidFill>
                  <a:srgbClr val="FF0000"/>
                </a:solidFill>
              </a:rPr>
              <a:t>Answerdock’s</a:t>
            </a:r>
            <a:r>
              <a:rPr lang="en-US" sz="2400" dirty="0" smtClean="0">
                <a:solidFill>
                  <a:srgbClr val="FF0000"/>
                </a:solidFill>
              </a:rPr>
              <a:t> Ai-driven, Natural </a:t>
            </a:r>
            <a:r>
              <a:rPr lang="en-US" sz="2400" dirty="0">
                <a:solidFill>
                  <a:srgbClr val="FF0000"/>
                </a:solidFill>
              </a:rPr>
              <a:t>L</a:t>
            </a:r>
            <a:r>
              <a:rPr lang="en-US" sz="2400" dirty="0" smtClean="0">
                <a:solidFill>
                  <a:srgbClr val="FF0000"/>
                </a:solidFill>
              </a:rPr>
              <a:t>anguage Processing Engine</a:t>
            </a:r>
            <a:endParaRPr lang="en-US" sz="2400" dirty="0">
              <a:solidFill>
                <a:srgbClr val="FF0000"/>
              </a:solidFill>
            </a:endParaRPr>
          </a:p>
        </p:txBody>
      </p:sp>
      <p:sp>
        <p:nvSpPr>
          <p:cNvPr id="6" name="Rectangle 5"/>
          <p:cNvSpPr/>
          <p:nvPr/>
        </p:nvSpPr>
        <p:spPr>
          <a:xfrm>
            <a:off x="3367589" y="-8291386"/>
            <a:ext cx="4754880" cy="361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All you have to do is ask</a:t>
            </a:r>
            <a:endParaRPr lang="en-US" sz="2400" dirty="0">
              <a:solidFill>
                <a:srgbClr val="FF0000"/>
              </a:solidFill>
            </a:endParaRPr>
          </a:p>
        </p:txBody>
      </p:sp>
      <p:sp>
        <p:nvSpPr>
          <p:cNvPr id="7" name="Rectangle 6"/>
          <p:cNvSpPr/>
          <p:nvPr/>
        </p:nvSpPr>
        <p:spPr>
          <a:xfrm>
            <a:off x="1880158" y="-7758355"/>
            <a:ext cx="1594346" cy="9365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AI-driven and  guided Search</a:t>
            </a:r>
            <a:endParaRPr lang="en-US" sz="2000" dirty="0">
              <a:solidFill>
                <a:srgbClr val="FF0000"/>
              </a:solidFill>
            </a:endParaRPr>
          </a:p>
        </p:txBody>
      </p:sp>
      <p:sp>
        <p:nvSpPr>
          <p:cNvPr id="9" name="Rectangle 8"/>
          <p:cNvSpPr/>
          <p:nvPr/>
        </p:nvSpPr>
        <p:spPr>
          <a:xfrm>
            <a:off x="4323026" y="-7799549"/>
            <a:ext cx="1594346" cy="9365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Instant Answers </a:t>
            </a:r>
            <a:endParaRPr lang="en-US" sz="2000" dirty="0">
              <a:solidFill>
                <a:srgbClr val="FF0000"/>
              </a:solidFill>
            </a:endParaRPr>
          </a:p>
        </p:txBody>
      </p:sp>
      <p:sp>
        <p:nvSpPr>
          <p:cNvPr id="10" name="Rectangle 9"/>
          <p:cNvSpPr/>
          <p:nvPr/>
        </p:nvSpPr>
        <p:spPr>
          <a:xfrm>
            <a:off x="6417176" y="-7778776"/>
            <a:ext cx="1594346" cy="9365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Interactive charts</a:t>
            </a:r>
            <a:endParaRPr lang="en-US" sz="2000" dirty="0">
              <a:solidFill>
                <a:srgbClr val="FF0000"/>
              </a:solidFill>
            </a:endParaRPr>
          </a:p>
        </p:txBody>
      </p:sp>
      <p:sp>
        <p:nvSpPr>
          <p:cNvPr id="11" name="Rectangle 10"/>
          <p:cNvSpPr/>
          <p:nvPr/>
        </p:nvSpPr>
        <p:spPr>
          <a:xfrm>
            <a:off x="8325647" y="-7792256"/>
            <a:ext cx="1529101" cy="9500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Dashboards</a:t>
            </a:r>
            <a:endParaRPr lang="en-US" sz="2000" dirty="0">
              <a:solidFill>
                <a:srgbClr val="FF0000"/>
              </a:solidFill>
            </a:endParaRPr>
          </a:p>
        </p:txBody>
      </p:sp>
      <p:sp>
        <p:nvSpPr>
          <p:cNvPr id="3" name="TextBox 2"/>
          <p:cNvSpPr txBox="1"/>
          <p:nvPr/>
        </p:nvSpPr>
        <p:spPr>
          <a:xfrm>
            <a:off x="9616966" y="-5549462"/>
            <a:ext cx="993227" cy="830997"/>
          </a:xfrm>
          <a:prstGeom prst="rect">
            <a:avLst/>
          </a:prstGeom>
          <a:noFill/>
        </p:spPr>
        <p:txBody>
          <a:bodyPr wrap="square" rtlCol="0">
            <a:spAutoFit/>
          </a:bodyPr>
          <a:lstStyle/>
          <a:p>
            <a:r>
              <a:rPr lang="en-US" sz="4800" dirty="0" smtClean="0"/>
              <a:t>&gt;</a:t>
            </a:r>
            <a:endParaRPr lang="en-US" sz="4800" dirty="0"/>
          </a:p>
        </p:txBody>
      </p:sp>
      <p:sp>
        <p:nvSpPr>
          <p:cNvPr id="12" name="TextBox 11"/>
          <p:cNvSpPr txBox="1"/>
          <p:nvPr/>
        </p:nvSpPr>
        <p:spPr>
          <a:xfrm>
            <a:off x="1049103" y="-5549462"/>
            <a:ext cx="993227" cy="830997"/>
          </a:xfrm>
          <a:prstGeom prst="rect">
            <a:avLst/>
          </a:prstGeom>
          <a:noFill/>
        </p:spPr>
        <p:txBody>
          <a:bodyPr wrap="square" rtlCol="0">
            <a:spAutoFit/>
          </a:bodyPr>
          <a:lstStyle/>
          <a:p>
            <a:r>
              <a:rPr lang="en-US" sz="4800" dirty="0" smtClean="0"/>
              <a:t>&lt;</a:t>
            </a:r>
            <a:endParaRPr lang="en-US" sz="4800" dirty="0"/>
          </a:p>
        </p:txBody>
      </p:sp>
      <p:sp>
        <p:nvSpPr>
          <p:cNvPr id="13" name="TextBox 12"/>
          <p:cNvSpPr txBox="1"/>
          <p:nvPr/>
        </p:nvSpPr>
        <p:spPr>
          <a:xfrm>
            <a:off x="781089" y="-3042746"/>
            <a:ext cx="10316015" cy="1077218"/>
          </a:xfrm>
          <a:prstGeom prst="rect">
            <a:avLst/>
          </a:prstGeom>
          <a:solidFill>
            <a:srgbClr val="FFFF00"/>
          </a:solidFill>
        </p:spPr>
        <p:txBody>
          <a:bodyPr wrap="square" rtlCol="0">
            <a:spAutoFit/>
          </a:bodyPr>
          <a:lstStyle/>
          <a:p>
            <a:pPr marL="342900" indent="-342900">
              <a:buAutoNum type="arabicPeriod"/>
            </a:pPr>
            <a:r>
              <a:rPr lang="en-US" sz="1600" dirty="0" smtClean="0">
                <a:solidFill>
                  <a:srgbClr val="FF0000"/>
                </a:solidFill>
              </a:rPr>
              <a:t>Machine learning </a:t>
            </a:r>
            <a:r>
              <a:rPr lang="en-US" sz="1600" dirty="0" err="1" smtClean="0">
                <a:solidFill>
                  <a:srgbClr val="FF0000"/>
                </a:solidFill>
              </a:rPr>
              <a:t>algorithims</a:t>
            </a:r>
            <a:r>
              <a:rPr lang="en-US" sz="1600" dirty="0" smtClean="0">
                <a:solidFill>
                  <a:srgbClr val="FF0000"/>
                </a:solidFill>
              </a:rPr>
              <a:t> provide suggestions based on your data model and search history</a:t>
            </a:r>
          </a:p>
          <a:p>
            <a:pPr marL="342900" indent="-342900">
              <a:buAutoNum type="arabicPeriod"/>
            </a:pPr>
            <a:r>
              <a:rPr lang="en-US" sz="1600" dirty="0" smtClean="0">
                <a:solidFill>
                  <a:srgbClr val="FF0000"/>
                </a:solidFill>
              </a:rPr>
              <a:t>Ask anything in plain English and get instant answers  while typing with the best fit visualization displayed</a:t>
            </a:r>
          </a:p>
          <a:p>
            <a:pPr marL="342900" indent="-342900">
              <a:buAutoNum type="arabicPeriod"/>
            </a:pPr>
            <a:r>
              <a:rPr lang="en-US" sz="1600" dirty="0" smtClean="0">
                <a:solidFill>
                  <a:srgbClr val="FF0000"/>
                </a:solidFill>
              </a:rPr>
              <a:t>Choose from an interactive and highly customizable set of visualizations</a:t>
            </a:r>
          </a:p>
          <a:p>
            <a:pPr marL="342900" indent="-342900">
              <a:buAutoNum type="arabicPeriod"/>
            </a:pPr>
            <a:r>
              <a:rPr lang="en-US" sz="1600" dirty="0" smtClean="0">
                <a:solidFill>
                  <a:srgbClr val="FF0000"/>
                </a:solidFill>
              </a:rPr>
              <a:t>Save your charts separately or build and schedule dashboards  with a few clicks</a:t>
            </a:r>
            <a:endParaRPr lang="en-US" sz="1600" dirty="0">
              <a:solidFill>
                <a:srgbClr val="FF0000"/>
              </a:solidFill>
            </a:endParaRPr>
          </a:p>
        </p:txBody>
      </p:sp>
      <p:sp>
        <p:nvSpPr>
          <p:cNvPr id="14" name="Rectangle 13"/>
          <p:cNvSpPr/>
          <p:nvPr/>
        </p:nvSpPr>
        <p:spPr>
          <a:xfrm>
            <a:off x="1049103" y="-1355834"/>
            <a:ext cx="1772925" cy="2837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Fast</a:t>
            </a:r>
            <a:endParaRPr lang="en-US" dirty="0">
              <a:solidFill>
                <a:srgbClr val="FF0000"/>
              </a:solidFill>
            </a:endParaRPr>
          </a:p>
        </p:txBody>
      </p:sp>
      <p:sp>
        <p:nvSpPr>
          <p:cNvPr id="15" name="Rectangle 14"/>
          <p:cNvSpPr/>
          <p:nvPr/>
        </p:nvSpPr>
        <p:spPr>
          <a:xfrm>
            <a:off x="781089" y="-963380"/>
            <a:ext cx="2214359" cy="12349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FF0000"/>
                </a:solidFill>
              </a:rPr>
              <a:t>Answerdock</a:t>
            </a:r>
            <a:r>
              <a:rPr lang="en-US" sz="1600" dirty="0">
                <a:solidFill>
                  <a:srgbClr val="FF0000"/>
                </a:solidFill>
              </a:rPr>
              <a:t> indexes data on the cloud to optimize for quick data retrieval, real time granular computations </a:t>
            </a:r>
          </a:p>
        </p:txBody>
      </p:sp>
      <p:sp>
        <p:nvSpPr>
          <p:cNvPr id="16" name="Rectangle 15"/>
          <p:cNvSpPr/>
          <p:nvPr/>
        </p:nvSpPr>
        <p:spPr>
          <a:xfrm>
            <a:off x="3635603" y="-1355834"/>
            <a:ext cx="1772925" cy="2837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secure</a:t>
            </a:r>
            <a:endParaRPr lang="en-US" dirty="0">
              <a:solidFill>
                <a:srgbClr val="FF0000"/>
              </a:solidFill>
            </a:endParaRPr>
          </a:p>
        </p:txBody>
      </p:sp>
      <p:sp>
        <p:nvSpPr>
          <p:cNvPr id="17" name="Rectangle 16"/>
          <p:cNvSpPr/>
          <p:nvPr/>
        </p:nvSpPr>
        <p:spPr>
          <a:xfrm>
            <a:off x="3367589" y="-963380"/>
            <a:ext cx="2214359" cy="12349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Secure cloud connection coupled with enterprise wide data governance</a:t>
            </a:r>
            <a:endParaRPr lang="en-US" sz="1600" dirty="0">
              <a:solidFill>
                <a:srgbClr val="FF0000"/>
              </a:solidFill>
            </a:endParaRPr>
          </a:p>
        </p:txBody>
      </p:sp>
      <p:sp>
        <p:nvSpPr>
          <p:cNvPr id="18" name="Rectangle 17"/>
          <p:cNvSpPr/>
          <p:nvPr/>
        </p:nvSpPr>
        <p:spPr>
          <a:xfrm>
            <a:off x="6002340" y="-1355834"/>
            <a:ext cx="2337619" cy="2837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Highly customizable</a:t>
            </a:r>
            <a:endParaRPr lang="en-US" dirty="0">
              <a:solidFill>
                <a:srgbClr val="FF0000"/>
              </a:solidFill>
            </a:endParaRPr>
          </a:p>
        </p:txBody>
      </p:sp>
      <p:sp>
        <p:nvSpPr>
          <p:cNvPr id="19" name="Rectangle 18"/>
          <p:cNvSpPr/>
          <p:nvPr/>
        </p:nvSpPr>
        <p:spPr>
          <a:xfrm>
            <a:off x="6002340" y="-963380"/>
            <a:ext cx="2542570" cy="12349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You can teach </a:t>
            </a:r>
            <a:r>
              <a:rPr lang="en-US" sz="1600" dirty="0" err="1" smtClean="0">
                <a:solidFill>
                  <a:srgbClr val="FF0000"/>
                </a:solidFill>
              </a:rPr>
              <a:t>Answerdock</a:t>
            </a:r>
            <a:r>
              <a:rPr lang="en-US" sz="1600" dirty="0" smtClean="0">
                <a:solidFill>
                  <a:srgbClr val="FF0000"/>
                </a:solidFill>
              </a:rPr>
              <a:t> your company’s jargon to enable users to more easily analyze and discover insights </a:t>
            </a:r>
            <a:endParaRPr lang="en-US" sz="1600" dirty="0">
              <a:solidFill>
                <a:srgbClr val="FF0000"/>
              </a:solidFill>
            </a:endParaRPr>
          </a:p>
        </p:txBody>
      </p:sp>
      <p:sp>
        <p:nvSpPr>
          <p:cNvPr id="20" name="Rectangle 19"/>
          <p:cNvSpPr/>
          <p:nvPr/>
        </p:nvSpPr>
        <p:spPr>
          <a:xfrm>
            <a:off x="8760351" y="-1355834"/>
            <a:ext cx="2337619" cy="2837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100% accurate</a:t>
            </a:r>
            <a:endParaRPr lang="en-US" dirty="0">
              <a:solidFill>
                <a:srgbClr val="FF0000"/>
              </a:solidFill>
            </a:endParaRPr>
          </a:p>
        </p:txBody>
      </p:sp>
      <p:sp>
        <p:nvSpPr>
          <p:cNvPr id="21" name="Rectangle 20"/>
          <p:cNvSpPr/>
          <p:nvPr/>
        </p:nvSpPr>
        <p:spPr>
          <a:xfrm>
            <a:off x="8760350" y="-963380"/>
            <a:ext cx="2937663" cy="12349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FF0000"/>
                </a:solidFill>
              </a:rPr>
              <a:t>Answerdock</a:t>
            </a:r>
            <a:r>
              <a:rPr lang="en-US" sz="1600" dirty="0" smtClean="0">
                <a:solidFill>
                  <a:srgbClr val="FF0000"/>
                </a:solidFill>
              </a:rPr>
              <a:t> provides  the detailed criteria and word by word interpretation of your question so you know how the answer is calculated</a:t>
            </a:r>
            <a:endParaRPr lang="en-US" sz="1600" dirty="0">
              <a:solidFill>
                <a:srgbClr val="FF0000"/>
              </a:solidFill>
            </a:endParaRPr>
          </a:p>
        </p:txBody>
      </p:sp>
      <p:sp>
        <p:nvSpPr>
          <p:cNvPr id="22" name="Rectangle 21"/>
          <p:cNvSpPr/>
          <p:nvPr/>
        </p:nvSpPr>
        <p:spPr>
          <a:xfrm>
            <a:off x="3484342" y="380280"/>
            <a:ext cx="4754880" cy="7315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Go beyond basic analytics</a:t>
            </a:r>
            <a:endParaRPr lang="en-US" sz="2400" dirty="0">
              <a:solidFill>
                <a:srgbClr val="FF0000"/>
              </a:solidFill>
            </a:endParaRPr>
          </a:p>
        </p:txBody>
      </p:sp>
      <p:sp>
        <p:nvSpPr>
          <p:cNvPr id="23" name="Rectangle 22"/>
          <p:cNvSpPr/>
          <p:nvPr/>
        </p:nvSpPr>
        <p:spPr>
          <a:xfrm>
            <a:off x="3484342" y="1159098"/>
            <a:ext cx="4754880" cy="361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Understand the why, discover trends, all starting with a simple </a:t>
            </a:r>
            <a:r>
              <a:rPr lang="en-US" sz="1600" dirty="0" err="1" smtClean="0">
                <a:solidFill>
                  <a:srgbClr val="FF0000"/>
                </a:solidFill>
              </a:rPr>
              <a:t>quesiton</a:t>
            </a:r>
            <a:endParaRPr lang="en-US" sz="1600" dirty="0">
              <a:solidFill>
                <a:srgbClr val="FF0000"/>
              </a:solidFill>
            </a:endParaRPr>
          </a:p>
        </p:txBody>
      </p:sp>
      <p:sp>
        <p:nvSpPr>
          <p:cNvPr id="24" name="Rectangle 23"/>
          <p:cNvSpPr/>
          <p:nvPr/>
        </p:nvSpPr>
        <p:spPr>
          <a:xfrm>
            <a:off x="1529255" y="1673054"/>
            <a:ext cx="2880105" cy="6779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Discover and understand peaks and dips</a:t>
            </a:r>
            <a:endParaRPr lang="en-US" sz="2000" dirty="0">
              <a:solidFill>
                <a:srgbClr val="FF0000"/>
              </a:solidFill>
            </a:endParaRPr>
          </a:p>
        </p:txBody>
      </p:sp>
      <p:sp>
        <p:nvSpPr>
          <p:cNvPr id="25" name="Rectangle 24"/>
          <p:cNvSpPr/>
          <p:nvPr/>
        </p:nvSpPr>
        <p:spPr>
          <a:xfrm>
            <a:off x="4409360" y="1673054"/>
            <a:ext cx="1594346" cy="6779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FF0000"/>
                </a:solidFill>
              </a:rPr>
              <a:t>Undestand</a:t>
            </a:r>
            <a:r>
              <a:rPr lang="en-US" sz="2000" dirty="0" smtClean="0">
                <a:solidFill>
                  <a:srgbClr val="FF0000"/>
                </a:solidFill>
              </a:rPr>
              <a:t> correlations</a:t>
            </a:r>
            <a:endParaRPr lang="en-US" sz="2000" dirty="0">
              <a:solidFill>
                <a:srgbClr val="FF0000"/>
              </a:solidFill>
            </a:endParaRPr>
          </a:p>
        </p:txBody>
      </p:sp>
      <p:sp>
        <p:nvSpPr>
          <p:cNvPr id="26" name="Rectangle 25"/>
          <p:cNvSpPr/>
          <p:nvPr/>
        </p:nvSpPr>
        <p:spPr>
          <a:xfrm>
            <a:off x="6003706" y="1673054"/>
            <a:ext cx="1594346" cy="6779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Discover trends</a:t>
            </a:r>
            <a:endParaRPr lang="en-US" sz="2000" dirty="0">
              <a:solidFill>
                <a:srgbClr val="FF0000"/>
              </a:solidFill>
            </a:endParaRPr>
          </a:p>
        </p:txBody>
      </p:sp>
      <p:sp>
        <p:nvSpPr>
          <p:cNvPr id="27" name="Rectangle 26"/>
          <p:cNvSpPr/>
          <p:nvPr/>
        </p:nvSpPr>
        <p:spPr>
          <a:xfrm>
            <a:off x="7598051" y="1673054"/>
            <a:ext cx="2515527" cy="6779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0000"/>
                </a:solidFill>
              </a:rPr>
              <a:t>Drill through, and show underlying data</a:t>
            </a:r>
            <a:endParaRPr lang="en-US" sz="2000" dirty="0">
              <a:solidFill>
                <a:srgbClr val="FF0000"/>
              </a:solidFill>
            </a:endParaRPr>
          </a:p>
        </p:txBody>
      </p:sp>
      <p:sp>
        <p:nvSpPr>
          <p:cNvPr id="28" name="TextBox 27"/>
          <p:cNvSpPr txBox="1"/>
          <p:nvPr/>
        </p:nvSpPr>
        <p:spPr>
          <a:xfrm>
            <a:off x="1728144" y="6296615"/>
            <a:ext cx="8385435" cy="1323439"/>
          </a:xfrm>
          <a:prstGeom prst="rect">
            <a:avLst/>
          </a:prstGeom>
          <a:solidFill>
            <a:srgbClr val="FFFF00"/>
          </a:solidFill>
        </p:spPr>
        <p:txBody>
          <a:bodyPr wrap="square" rtlCol="0">
            <a:spAutoFit/>
          </a:bodyPr>
          <a:lstStyle/>
          <a:p>
            <a:pPr marL="342900" indent="-342900">
              <a:buAutoNum type="arabicPeriod"/>
            </a:pPr>
            <a:r>
              <a:rPr lang="en-US" sz="1600" dirty="0" smtClean="0">
                <a:solidFill>
                  <a:srgbClr val="FF0000"/>
                </a:solidFill>
              </a:rPr>
              <a:t>Curious about the dip in revenue this month? Simply ask why</a:t>
            </a:r>
          </a:p>
          <a:p>
            <a:pPr marL="342900" indent="-342900">
              <a:buAutoNum type="arabicPeriod"/>
            </a:pPr>
            <a:r>
              <a:rPr lang="en-US" sz="1600" dirty="0" smtClean="0">
                <a:solidFill>
                  <a:srgbClr val="FF0000"/>
                </a:solidFill>
              </a:rPr>
              <a:t>Want to understand relations between your metrics? </a:t>
            </a:r>
          </a:p>
          <a:p>
            <a:pPr marL="342900" indent="-342900">
              <a:buAutoNum type="arabicPeriod"/>
            </a:pPr>
            <a:r>
              <a:rPr lang="en-US" sz="1600" dirty="0" err="1" smtClean="0">
                <a:solidFill>
                  <a:srgbClr val="FF0000"/>
                </a:solidFill>
              </a:rPr>
              <a:t>Answerdock</a:t>
            </a:r>
            <a:r>
              <a:rPr lang="en-US" sz="1600" dirty="0" smtClean="0">
                <a:solidFill>
                  <a:srgbClr val="FF0000"/>
                </a:solidFill>
              </a:rPr>
              <a:t> helps you discover trends and generate actionable insights</a:t>
            </a:r>
          </a:p>
          <a:p>
            <a:pPr marL="342900" indent="-342900">
              <a:buAutoNum type="arabicPeriod"/>
            </a:pPr>
            <a:r>
              <a:rPr lang="en-US" sz="1600" dirty="0" smtClean="0">
                <a:solidFill>
                  <a:srgbClr val="FF0000"/>
                </a:solidFill>
              </a:rPr>
              <a:t>Drill through your answer for a more granular look / OR GROWTH</a:t>
            </a:r>
          </a:p>
          <a:p>
            <a:pPr marL="342900" indent="-342900">
              <a:buAutoNum type="arabicPeriod"/>
            </a:pPr>
            <a:endParaRPr lang="en-US" sz="1600" dirty="0">
              <a:solidFill>
                <a:srgbClr val="FF0000"/>
              </a:solidFill>
            </a:endParaRPr>
          </a:p>
        </p:txBody>
      </p:sp>
      <p:sp>
        <p:nvSpPr>
          <p:cNvPr id="29" name="Rectangle 28"/>
          <p:cNvSpPr/>
          <p:nvPr/>
        </p:nvSpPr>
        <p:spPr>
          <a:xfrm>
            <a:off x="696502" y="11889872"/>
            <a:ext cx="4411526" cy="9905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You got data? </a:t>
            </a:r>
            <a:r>
              <a:rPr lang="en-US" dirty="0" err="1" smtClean="0">
                <a:solidFill>
                  <a:srgbClr val="FF0000"/>
                </a:solidFill>
              </a:rPr>
              <a:t>Answerdock</a:t>
            </a:r>
            <a:r>
              <a:rPr lang="en-US" dirty="0" smtClean="0">
                <a:solidFill>
                  <a:srgbClr val="FF0000"/>
                </a:solidFill>
              </a:rPr>
              <a:t> works for your industry</a:t>
            </a:r>
            <a:endParaRPr lang="en-US" dirty="0">
              <a:solidFill>
                <a:srgbClr val="FF0000"/>
              </a:solidFill>
            </a:endParaRPr>
          </a:p>
        </p:txBody>
      </p:sp>
      <p:sp>
        <p:nvSpPr>
          <p:cNvPr id="30" name="Rectangle 29"/>
          <p:cNvSpPr/>
          <p:nvPr/>
        </p:nvSpPr>
        <p:spPr>
          <a:xfrm>
            <a:off x="708673" y="12984705"/>
            <a:ext cx="4411526" cy="9905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You got data? </a:t>
            </a:r>
            <a:r>
              <a:rPr lang="en-US" dirty="0" err="1" smtClean="0">
                <a:solidFill>
                  <a:srgbClr val="FF0000"/>
                </a:solidFill>
              </a:rPr>
              <a:t>Answerdock</a:t>
            </a:r>
            <a:r>
              <a:rPr lang="en-US" dirty="0" smtClean="0">
                <a:solidFill>
                  <a:srgbClr val="FF0000"/>
                </a:solidFill>
              </a:rPr>
              <a:t> works for your industry</a:t>
            </a:r>
            <a:endParaRPr lang="en-US" dirty="0">
              <a:solidFill>
                <a:srgbClr val="FF0000"/>
              </a:solidFill>
            </a:endParaRPr>
          </a:p>
        </p:txBody>
      </p:sp>
      <p:sp>
        <p:nvSpPr>
          <p:cNvPr id="32" name="TextBox 31"/>
          <p:cNvSpPr txBox="1"/>
          <p:nvPr/>
        </p:nvSpPr>
        <p:spPr>
          <a:xfrm>
            <a:off x="3367589" y="8206705"/>
            <a:ext cx="5398580" cy="338554"/>
          </a:xfrm>
          <a:prstGeom prst="rect">
            <a:avLst/>
          </a:prstGeom>
          <a:solidFill>
            <a:srgbClr val="FFFF00"/>
          </a:solidFill>
        </p:spPr>
        <p:txBody>
          <a:bodyPr wrap="square" rtlCol="0">
            <a:spAutoFit/>
          </a:bodyPr>
          <a:lstStyle/>
          <a:p>
            <a:r>
              <a:rPr lang="en-US" sz="1600" dirty="0" smtClean="0">
                <a:solidFill>
                  <a:srgbClr val="FF0000"/>
                </a:solidFill>
              </a:rPr>
              <a:t>Link </a:t>
            </a:r>
            <a:r>
              <a:rPr lang="en-US" sz="1600" dirty="0" err="1" smtClean="0">
                <a:solidFill>
                  <a:srgbClr val="FF0000"/>
                </a:solidFill>
              </a:rPr>
              <a:t>Answerdock</a:t>
            </a:r>
            <a:r>
              <a:rPr lang="en-US" sz="1600" dirty="0" smtClean="0">
                <a:solidFill>
                  <a:srgbClr val="FF0000"/>
                </a:solidFill>
              </a:rPr>
              <a:t> to any kind of data </a:t>
            </a:r>
            <a:endParaRPr lang="en-US" sz="1600" dirty="0">
              <a:solidFill>
                <a:srgbClr val="FF0000"/>
              </a:solidFill>
            </a:endParaRPr>
          </a:p>
        </p:txBody>
      </p:sp>
      <p:sp>
        <p:nvSpPr>
          <p:cNvPr id="33" name="TextBox 32"/>
          <p:cNvSpPr txBox="1"/>
          <p:nvPr/>
        </p:nvSpPr>
        <p:spPr>
          <a:xfrm>
            <a:off x="3367589" y="8649537"/>
            <a:ext cx="5398580" cy="338554"/>
          </a:xfrm>
          <a:prstGeom prst="rect">
            <a:avLst/>
          </a:prstGeom>
          <a:solidFill>
            <a:srgbClr val="FFFF00"/>
          </a:solidFill>
        </p:spPr>
        <p:txBody>
          <a:bodyPr wrap="square" rtlCol="0">
            <a:spAutoFit/>
          </a:bodyPr>
          <a:lstStyle/>
          <a:p>
            <a:r>
              <a:rPr lang="en-US" sz="1600" dirty="0" smtClean="0">
                <a:solidFill>
                  <a:srgbClr val="FF0000"/>
                </a:solidFill>
              </a:rPr>
              <a:t>15+ data connectors and more to come..</a:t>
            </a:r>
            <a:endParaRPr lang="en-US" sz="1600" dirty="0">
              <a:solidFill>
                <a:srgbClr val="FF0000"/>
              </a:solidFill>
            </a:endParaRPr>
          </a:p>
        </p:txBody>
      </p:sp>
      <p:sp>
        <p:nvSpPr>
          <p:cNvPr id="34" name="TextBox 33"/>
          <p:cNvSpPr txBox="1"/>
          <p:nvPr/>
        </p:nvSpPr>
        <p:spPr>
          <a:xfrm>
            <a:off x="830139" y="9166368"/>
            <a:ext cx="2654203" cy="338554"/>
          </a:xfrm>
          <a:prstGeom prst="rect">
            <a:avLst/>
          </a:prstGeom>
          <a:solidFill>
            <a:srgbClr val="FFFF00"/>
          </a:solidFill>
        </p:spPr>
        <p:txBody>
          <a:bodyPr wrap="square" rtlCol="0">
            <a:spAutoFit/>
          </a:bodyPr>
          <a:lstStyle/>
          <a:p>
            <a:r>
              <a:rPr lang="en-US" sz="1600" dirty="0" smtClean="0">
                <a:solidFill>
                  <a:srgbClr val="FF0000"/>
                </a:solidFill>
              </a:rPr>
              <a:t>Flat Files</a:t>
            </a:r>
            <a:endParaRPr lang="en-US" sz="1600" dirty="0">
              <a:solidFill>
                <a:srgbClr val="FF0000"/>
              </a:solidFill>
            </a:endParaRPr>
          </a:p>
        </p:txBody>
      </p:sp>
      <p:sp>
        <p:nvSpPr>
          <p:cNvPr id="35" name="TextBox 34"/>
          <p:cNvSpPr txBox="1"/>
          <p:nvPr/>
        </p:nvSpPr>
        <p:spPr>
          <a:xfrm>
            <a:off x="4442201" y="9182735"/>
            <a:ext cx="2654203" cy="338554"/>
          </a:xfrm>
          <a:prstGeom prst="rect">
            <a:avLst/>
          </a:prstGeom>
          <a:solidFill>
            <a:srgbClr val="FFFF00"/>
          </a:solidFill>
        </p:spPr>
        <p:txBody>
          <a:bodyPr wrap="square" rtlCol="0">
            <a:spAutoFit/>
          </a:bodyPr>
          <a:lstStyle/>
          <a:p>
            <a:r>
              <a:rPr lang="en-US" sz="1600" dirty="0">
                <a:solidFill>
                  <a:srgbClr val="FF0000"/>
                </a:solidFill>
              </a:rPr>
              <a:t>Relational Databases</a:t>
            </a:r>
          </a:p>
        </p:txBody>
      </p:sp>
      <p:sp>
        <p:nvSpPr>
          <p:cNvPr id="36" name="TextBox 35"/>
          <p:cNvSpPr txBox="1"/>
          <p:nvPr/>
        </p:nvSpPr>
        <p:spPr>
          <a:xfrm>
            <a:off x="8054263" y="9182735"/>
            <a:ext cx="2654203" cy="338554"/>
          </a:xfrm>
          <a:prstGeom prst="rect">
            <a:avLst/>
          </a:prstGeom>
          <a:solidFill>
            <a:srgbClr val="FFFF00"/>
          </a:solidFill>
        </p:spPr>
        <p:txBody>
          <a:bodyPr wrap="square" rtlCol="0">
            <a:spAutoFit/>
          </a:bodyPr>
          <a:lstStyle/>
          <a:p>
            <a:r>
              <a:rPr lang="en-US" sz="1600" dirty="0" smtClean="0">
                <a:solidFill>
                  <a:srgbClr val="FF0000"/>
                </a:solidFill>
              </a:rPr>
              <a:t>3</a:t>
            </a:r>
            <a:r>
              <a:rPr lang="en-US" sz="1600" baseline="30000" dirty="0" smtClean="0">
                <a:solidFill>
                  <a:srgbClr val="FF0000"/>
                </a:solidFill>
              </a:rPr>
              <a:t>rd</a:t>
            </a:r>
            <a:r>
              <a:rPr lang="en-US" sz="1600" dirty="0" smtClean="0">
                <a:solidFill>
                  <a:srgbClr val="FF0000"/>
                </a:solidFill>
              </a:rPr>
              <a:t> party APIs and cloud apps</a:t>
            </a:r>
            <a:endParaRPr lang="en-US" sz="1600" dirty="0">
              <a:solidFill>
                <a:srgbClr val="FF0000"/>
              </a:solidFill>
            </a:endParaRPr>
          </a:p>
        </p:txBody>
      </p:sp>
      <p:sp>
        <p:nvSpPr>
          <p:cNvPr id="37" name="TextBox 36"/>
          <p:cNvSpPr txBox="1"/>
          <p:nvPr/>
        </p:nvSpPr>
        <p:spPr>
          <a:xfrm>
            <a:off x="830139" y="9625566"/>
            <a:ext cx="3176968" cy="584775"/>
          </a:xfrm>
          <a:prstGeom prst="rect">
            <a:avLst/>
          </a:prstGeom>
          <a:solidFill>
            <a:srgbClr val="FFFF00"/>
          </a:solidFill>
        </p:spPr>
        <p:txBody>
          <a:bodyPr wrap="square" rtlCol="0">
            <a:spAutoFit/>
          </a:bodyPr>
          <a:lstStyle/>
          <a:p>
            <a:r>
              <a:rPr lang="en-US" sz="1600" dirty="0" smtClean="0">
                <a:solidFill>
                  <a:srgbClr val="FF0000"/>
                </a:solidFill>
              </a:rPr>
              <a:t>Upload </a:t>
            </a:r>
            <a:r>
              <a:rPr lang="en-US" sz="1600" dirty="0" err="1" smtClean="0">
                <a:solidFill>
                  <a:srgbClr val="FF0000"/>
                </a:solidFill>
              </a:rPr>
              <a:t>csv</a:t>
            </a:r>
            <a:r>
              <a:rPr lang="en-US" sz="1600" dirty="0" smtClean="0">
                <a:solidFill>
                  <a:srgbClr val="FF0000"/>
                </a:solidFill>
              </a:rPr>
              <a:t> or excel files and start analyzing your data immediately</a:t>
            </a:r>
            <a:endParaRPr lang="en-US" sz="1600" dirty="0">
              <a:solidFill>
                <a:srgbClr val="FF0000"/>
              </a:solidFill>
            </a:endParaRPr>
          </a:p>
        </p:txBody>
      </p:sp>
      <p:sp>
        <p:nvSpPr>
          <p:cNvPr id="38" name="TextBox 37"/>
          <p:cNvSpPr txBox="1"/>
          <p:nvPr/>
        </p:nvSpPr>
        <p:spPr>
          <a:xfrm>
            <a:off x="4332376" y="9625566"/>
            <a:ext cx="3374709" cy="1077218"/>
          </a:xfrm>
          <a:prstGeom prst="rect">
            <a:avLst/>
          </a:prstGeom>
          <a:solidFill>
            <a:srgbClr val="FFFF00"/>
          </a:solidFill>
        </p:spPr>
        <p:txBody>
          <a:bodyPr wrap="square" rtlCol="0">
            <a:spAutoFit/>
          </a:bodyPr>
          <a:lstStyle/>
          <a:p>
            <a:r>
              <a:rPr lang="en-US" sz="1600" dirty="0" smtClean="0">
                <a:solidFill>
                  <a:srgbClr val="FF0000"/>
                </a:solidFill>
              </a:rPr>
              <a:t>Connect to </a:t>
            </a:r>
            <a:r>
              <a:rPr lang="en-US" sz="1600" dirty="0" err="1" smtClean="0">
                <a:solidFill>
                  <a:srgbClr val="FF0000"/>
                </a:solidFill>
              </a:rPr>
              <a:t>Mysql</a:t>
            </a:r>
            <a:r>
              <a:rPr lang="en-US" sz="1600" dirty="0" smtClean="0">
                <a:solidFill>
                  <a:srgbClr val="FF0000"/>
                </a:solidFill>
              </a:rPr>
              <a:t>, </a:t>
            </a:r>
            <a:r>
              <a:rPr lang="en-US" sz="1600" dirty="0" err="1" smtClean="0">
                <a:solidFill>
                  <a:srgbClr val="FF0000"/>
                </a:solidFill>
              </a:rPr>
              <a:t>Sql</a:t>
            </a:r>
            <a:r>
              <a:rPr lang="en-US" sz="1600" dirty="0" smtClean="0">
                <a:solidFill>
                  <a:srgbClr val="FF0000"/>
                </a:solidFill>
              </a:rPr>
              <a:t> Server, Maria DB and other relational databases, with frequent data loads to ensure your data is always fresh</a:t>
            </a:r>
            <a:endParaRPr lang="en-US" sz="1600" dirty="0">
              <a:solidFill>
                <a:srgbClr val="FF0000"/>
              </a:solidFill>
            </a:endParaRPr>
          </a:p>
        </p:txBody>
      </p:sp>
      <p:sp>
        <p:nvSpPr>
          <p:cNvPr id="39" name="TextBox 38"/>
          <p:cNvSpPr txBox="1"/>
          <p:nvPr/>
        </p:nvSpPr>
        <p:spPr>
          <a:xfrm>
            <a:off x="7929611" y="9625566"/>
            <a:ext cx="3374709" cy="830997"/>
          </a:xfrm>
          <a:prstGeom prst="rect">
            <a:avLst/>
          </a:prstGeom>
          <a:solidFill>
            <a:srgbClr val="FFFF00"/>
          </a:solidFill>
        </p:spPr>
        <p:txBody>
          <a:bodyPr wrap="square" rtlCol="0">
            <a:spAutoFit/>
          </a:bodyPr>
          <a:lstStyle/>
          <a:p>
            <a:r>
              <a:rPr lang="en-US" sz="1600" dirty="0" smtClean="0">
                <a:solidFill>
                  <a:srgbClr val="FF0000"/>
                </a:solidFill>
              </a:rPr>
              <a:t>Connect to 3</a:t>
            </a:r>
            <a:r>
              <a:rPr lang="en-US" sz="1600" baseline="30000" dirty="0" smtClean="0">
                <a:solidFill>
                  <a:srgbClr val="FF0000"/>
                </a:solidFill>
              </a:rPr>
              <a:t>rd</a:t>
            </a:r>
            <a:r>
              <a:rPr lang="en-US" sz="1600" dirty="0" smtClean="0">
                <a:solidFill>
                  <a:srgbClr val="FF0000"/>
                </a:solidFill>
              </a:rPr>
              <a:t> party APIs and have all your data from </a:t>
            </a:r>
            <a:r>
              <a:rPr lang="en-US" sz="1600" dirty="0" err="1" smtClean="0">
                <a:solidFill>
                  <a:srgbClr val="FF0000"/>
                </a:solidFill>
              </a:rPr>
              <a:t>differnet</a:t>
            </a:r>
            <a:r>
              <a:rPr lang="en-US" sz="1600" dirty="0" smtClean="0">
                <a:solidFill>
                  <a:srgbClr val="FF0000"/>
                </a:solidFill>
              </a:rPr>
              <a:t> </a:t>
            </a:r>
            <a:r>
              <a:rPr lang="en-US" sz="1600" dirty="0" err="1" smtClean="0">
                <a:solidFill>
                  <a:srgbClr val="FF0000"/>
                </a:solidFill>
              </a:rPr>
              <a:t>Apis</a:t>
            </a:r>
            <a:r>
              <a:rPr lang="en-US" sz="1600" dirty="0" smtClean="0">
                <a:solidFill>
                  <a:srgbClr val="FF0000"/>
                </a:solidFill>
              </a:rPr>
              <a:t> accessible in one place</a:t>
            </a:r>
            <a:endParaRPr lang="en-US" sz="1600" dirty="0">
              <a:solidFill>
                <a:srgbClr val="FF0000"/>
              </a:solidFill>
            </a:endParaRPr>
          </a:p>
        </p:txBody>
      </p:sp>
      <p:sp>
        <p:nvSpPr>
          <p:cNvPr id="40" name="Rectangle 39"/>
          <p:cNvSpPr/>
          <p:nvPr/>
        </p:nvSpPr>
        <p:spPr>
          <a:xfrm>
            <a:off x="3927299" y="26105735"/>
            <a:ext cx="4290647" cy="5064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Connecting your data is easy and straightforward</a:t>
            </a:r>
            <a:endParaRPr lang="en-US" dirty="0">
              <a:solidFill>
                <a:srgbClr val="FF0000"/>
              </a:solidFill>
            </a:endParaRPr>
          </a:p>
        </p:txBody>
      </p:sp>
      <p:sp>
        <p:nvSpPr>
          <p:cNvPr id="41" name="Rectangle 40"/>
          <p:cNvSpPr/>
          <p:nvPr/>
        </p:nvSpPr>
        <p:spPr>
          <a:xfrm>
            <a:off x="1899207" y="26387090"/>
            <a:ext cx="1746740" cy="5598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Connect to Data source</a:t>
            </a:r>
            <a:endParaRPr lang="en-US" dirty="0">
              <a:solidFill>
                <a:srgbClr val="FF0000"/>
              </a:solidFill>
            </a:endParaRPr>
          </a:p>
        </p:txBody>
      </p:sp>
      <p:sp>
        <p:nvSpPr>
          <p:cNvPr id="42" name="Rectangle 41"/>
          <p:cNvSpPr/>
          <p:nvPr/>
        </p:nvSpPr>
        <p:spPr>
          <a:xfrm>
            <a:off x="4293060" y="26358972"/>
            <a:ext cx="1406770" cy="5879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Prepare your data </a:t>
            </a:r>
            <a:endParaRPr lang="en-US" dirty="0">
              <a:solidFill>
                <a:srgbClr val="FF0000"/>
              </a:solidFill>
            </a:endParaRPr>
          </a:p>
        </p:txBody>
      </p:sp>
      <p:sp>
        <p:nvSpPr>
          <p:cNvPr id="43" name="Rectangle 42"/>
          <p:cNvSpPr/>
          <p:nvPr/>
        </p:nvSpPr>
        <p:spPr>
          <a:xfrm>
            <a:off x="6731301" y="26749970"/>
            <a:ext cx="1406770" cy="1969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Easy</a:t>
            </a:r>
            <a:endParaRPr lang="en-US" dirty="0">
              <a:solidFill>
                <a:srgbClr val="FF0000"/>
              </a:solidFill>
            </a:endParaRPr>
          </a:p>
        </p:txBody>
      </p:sp>
      <p:sp>
        <p:nvSpPr>
          <p:cNvPr id="44" name="Rectangle 43"/>
          <p:cNvSpPr/>
          <p:nvPr/>
        </p:nvSpPr>
        <p:spPr>
          <a:xfrm>
            <a:off x="1899206" y="26977936"/>
            <a:ext cx="2154703" cy="914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Choose data type, and authenticate access to your Data</a:t>
            </a:r>
            <a:endParaRPr lang="en-US" sz="1600" dirty="0">
              <a:solidFill>
                <a:srgbClr val="FF0000"/>
              </a:solidFill>
            </a:endParaRPr>
          </a:p>
        </p:txBody>
      </p:sp>
      <p:sp>
        <p:nvSpPr>
          <p:cNvPr id="45" name="Rectangle 44"/>
          <p:cNvSpPr/>
          <p:nvPr/>
        </p:nvSpPr>
        <p:spPr>
          <a:xfrm>
            <a:off x="6527319" y="26612172"/>
            <a:ext cx="2154703" cy="3347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Start exploring</a:t>
            </a:r>
            <a:endParaRPr lang="en-US" dirty="0">
              <a:solidFill>
                <a:srgbClr val="FF0000"/>
              </a:solidFill>
            </a:endParaRPr>
          </a:p>
        </p:txBody>
      </p:sp>
      <p:sp>
        <p:nvSpPr>
          <p:cNvPr id="46" name="Rectangle 45"/>
          <p:cNvSpPr/>
          <p:nvPr/>
        </p:nvSpPr>
        <p:spPr>
          <a:xfrm>
            <a:off x="4133466" y="26977936"/>
            <a:ext cx="2393853" cy="914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You can provide </a:t>
            </a:r>
            <a:r>
              <a:rPr lang="en-US" sz="1600" dirty="0" err="1" smtClean="0">
                <a:solidFill>
                  <a:srgbClr val="FF0000"/>
                </a:solidFill>
              </a:rPr>
              <a:t>Answerdock</a:t>
            </a:r>
            <a:r>
              <a:rPr lang="en-US" sz="1600" dirty="0" smtClean="0">
                <a:solidFill>
                  <a:srgbClr val="FF0000"/>
                </a:solidFill>
              </a:rPr>
              <a:t> a bit more information about some columns in your data </a:t>
            </a:r>
            <a:endParaRPr lang="en-US" sz="1600" dirty="0">
              <a:solidFill>
                <a:srgbClr val="FF0000"/>
              </a:solidFill>
            </a:endParaRPr>
          </a:p>
        </p:txBody>
      </p:sp>
      <p:sp>
        <p:nvSpPr>
          <p:cNvPr id="47" name="Rectangle 46"/>
          <p:cNvSpPr/>
          <p:nvPr/>
        </p:nvSpPr>
        <p:spPr>
          <a:xfrm>
            <a:off x="6527320" y="26992001"/>
            <a:ext cx="2154703" cy="914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Once </a:t>
            </a:r>
            <a:r>
              <a:rPr lang="en-US" sz="1600" dirty="0" err="1" smtClean="0">
                <a:solidFill>
                  <a:srgbClr val="FF0000"/>
                </a:solidFill>
              </a:rPr>
              <a:t>Answerdock</a:t>
            </a:r>
            <a:r>
              <a:rPr lang="en-US" sz="1600" dirty="0" smtClean="0">
                <a:solidFill>
                  <a:srgbClr val="FF0000"/>
                </a:solidFill>
              </a:rPr>
              <a:t> uploads and indexes your data, you can start exploring right away</a:t>
            </a:r>
            <a:endParaRPr lang="en-US" sz="1600" dirty="0">
              <a:solidFill>
                <a:srgbClr val="FF0000"/>
              </a:solidFill>
            </a:endParaRPr>
          </a:p>
        </p:txBody>
      </p:sp>
      <p:sp>
        <p:nvSpPr>
          <p:cNvPr id="48" name="Rectangle 47"/>
          <p:cNvSpPr/>
          <p:nvPr/>
        </p:nvSpPr>
        <p:spPr>
          <a:xfrm>
            <a:off x="3927299" y="25704804"/>
            <a:ext cx="4290647" cy="3558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Get started in 3 easy steps</a:t>
            </a:r>
            <a:endParaRPr lang="en-US" dirty="0">
              <a:solidFill>
                <a:srgbClr val="FF0000"/>
              </a:solidFill>
            </a:endParaRPr>
          </a:p>
        </p:txBody>
      </p:sp>
      <p:sp>
        <p:nvSpPr>
          <p:cNvPr id="49" name="Rectangle 48"/>
          <p:cNvSpPr/>
          <p:nvPr/>
        </p:nvSpPr>
        <p:spPr>
          <a:xfrm>
            <a:off x="3336777" y="29343921"/>
            <a:ext cx="5532045" cy="5064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Start your Free trial right away</a:t>
            </a:r>
            <a:endParaRPr lang="en-US" dirty="0">
              <a:solidFill>
                <a:srgbClr val="FF0000"/>
              </a:solidFill>
            </a:endParaRPr>
          </a:p>
        </p:txBody>
      </p:sp>
      <p:sp>
        <p:nvSpPr>
          <p:cNvPr id="50" name="Rectangle 49"/>
          <p:cNvSpPr/>
          <p:nvPr/>
        </p:nvSpPr>
        <p:spPr>
          <a:xfrm>
            <a:off x="3336777" y="29878491"/>
            <a:ext cx="5532045" cy="3042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Instant access to trial version, No credit card required</a:t>
            </a:r>
            <a:endParaRPr lang="en-US" dirty="0">
              <a:solidFill>
                <a:srgbClr val="FF0000"/>
              </a:solidFill>
            </a:endParaRPr>
          </a:p>
        </p:txBody>
      </p:sp>
      <p:sp>
        <p:nvSpPr>
          <p:cNvPr id="51" name="Rectangle 50"/>
          <p:cNvSpPr/>
          <p:nvPr/>
        </p:nvSpPr>
        <p:spPr>
          <a:xfrm>
            <a:off x="5463664" y="30387617"/>
            <a:ext cx="1077352" cy="1911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Free trial</a:t>
            </a:r>
            <a:endParaRPr lang="en-US" dirty="0">
              <a:solidFill>
                <a:srgbClr val="FF0000"/>
              </a:solidFill>
            </a:endParaRPr>
          </a:p>
        </p:txBody>
      </p:sp>
      <p:pic>
        <p:nvPicPr>
          <p:cNvPr id="52" name="Picture 51"/>
          <p:cNvPicPr>
            <a:picLocks noChangeAspect="1"/>
          </p:cNvPicPr>
          <p:nvPr/>
        </p:nvPicPr>
        <p:blipFill>
          <a:blip r:embed="rId4"/>
          <a:stretch>
            <a:fillRect/>
          </a:stretch>
        </p:blipFill>
        <p:spPr>
          <a:xfrm>
            <a:off x="696502" y="10793691"/>
            <a:ext cx="7025619" cy="561975"/>
          </a:xfrm>
          <a:prstGeom prst="rect">
            <a:avLst/>
          </a:prstGeom>
        </p:spPr>
      </p:pic>
      <p:pic>
        <p:nvPicPr>
          <p:cNvPr id="53" name="Picture 52"/>
          <p:cNvPicPr>
            <a:picLocks noChangeAspect="1"/>
          </p:cNvPicPr>
          <p:nvPr/>
        </p:nvPicPr>
        <p:blipFill>
          <a:blip r:embed="rId5"/>
          <a:stretch>
            <a:fillRect/>
          </a:stretch>
        </p:blipFill>
        <p:spPr>
          <a:xfrm>
            <a:off x="7936320" y="10753069"/>
            <a:ext cx="3476625" cy="666750"/>
          </a:xfrm>
          <a:prstGeom prst="rect">
            <a:avLst/>
          </a:prstGeom>
        </p:spPr>
      </p:pic>
      <p:sp>
        <p:nvSpPr>
          <p:cNvPr id="54" name="Rectangle 53"/>
          <p:cNvSpPr/>
          <p:nvPr/>
        </p:nvSpPr>
        <p:spPr>
          <a:xfrm>
            <a:off x="10610193" y="-9503846"/>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Product - features</a:t>
            </a:r>
            <a:endParaRPr lang="en-US" b="1" dirty="0">
              <a:solidFill>
                <a:srgbClr val="FF0000"/>
              </a:solidFill>
            </a:endParaRPr>
          </a:p>
        </p:txBody>
      </p:sp>
      <p:sp>
        <p:nvSpPr>
          <p:cNvPr id="8" name="Rectangle 7"/>
          <p:cNvSpPr/>
          <p:nvPr/>
        </p:nvSpPr>
        <p:spPr>
          <a:xfrm>
            <a:off x="0" y="15270480"/>
            <a:ext cx="12192000" cy="9326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97816" y="11419819"/>
            <a:ext cx="12059005" cy="3667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9616966" y="3752850"/>
            <a:ext cx="1480138" cy="830997"/>
          </a:xfrm>
          <a:prstGeom prst="rect">
            <a:avLst/>
          </a:prstGeom>
          <a:noFill/>
        </p:spPr>
        <p:txBody>
          <a:bodyPr wrap="square" rtlCol="0">
            <a:spAutoFit/>
          </a:bodyPr>
          <a:lstStyle/>
          <a:p>
            <a:r>
              <a:rPr lang="en-US" sz="4800" dirty="0" smtClean="0"/>
              <a:t>&gt;</a:t>
            </a:r>
            <a:endParaRPr lang="en-US" sz="4800" dirty="0"/>
          </a:p>
        </p:txBody>
      </p:sp>
      <p:sp>
        <p:nvSpPr>
          <p:cNvPr id="56" name="TextBox 55"/>
          <p:cNvSpPr txBox="1"/>
          <p:nvPr/>
        </p:nvSpPr>
        <p:spPr>
          <a:xfrm>
            <a:off x="1195496" y="3752850"/>
            <a:ext cx="1480138" cy="830997"/>
          </a:xfrm>
          <a:prstGeom prst="rect">
            <a:avLst/>
          </a:prstGeom>
          <a:noFill/>
        </p:spPr>
        <p:txBody>
          <a:bodyPr wrap="square" rtlCol="0">
            <a:spAutoFit/>
          </a:bodyPr>
          <a:lstStyle/>
          <a:p>
            <a:r>
              <a:rPr lang="en-US" sz="4800" dirty="0" smtClean="0"/>
              <a:t>&lt;</a:t>
            </a:r>
            <a:endParaRPr lang="en-US" sz="4800" dirty="0"/>
          </a:p>
        </p:txBody>
      </p:sp>
    </p:spTree>
    <p:extLst>
      <p:ext uri="{BB962C8B-B14F-4D97-AF65-F5344CB8AC3E}">
        <p14:creationId xmlns:p14="http://schemas.microsoft.com/office/powerpoint/2010/main" val="478873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 y="52792"/>
            <a:ext cx="12782550" cy="20974050"/>
          </a:xfrm>
          <a:prstGeom prst="rect">
            <a:avLst/>
          </a:prstGeom>
        </p:spPr>
      </p:pic>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10146169" y="827509"/>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Product - pricing</a:t>
            </a:r>
            <a:endParaRPr lang="en-US" b="1" dirty="0">
              <a:solidFill>
                <a:srgbClr val="FF0000"/>
              </a:solidFill>
            </a:endParaRPr>
          </a:p>
        </p:txBody>
      </p:sp>
      <p:sp>
        <p:nvSpPr>
          <p:cNvPr id="56" name="Rectangle 55"/>
          <p:cNvSpPr/>
          <p:nvPr/>
        </p:nvSpPr>
        <p:spPr>
          <a:xfrm>
            <a:off x="3847141" y="1026260"/>
            <a:ext cx="3506852" cy="3775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Subscription plans </a:t>
            </a:r>
            <a:endParaRPr lang="en-US" b="1" dirty="0">
              <a:solidFill>
                <a:srgbClr val="FF0000"/>
              </a:solidFill>
            </a:endParaRPr>
          </a:p>
        </p:txBody>
      </p:sp>
      <p:sp>
        <p:nvSpPr>
          <p:cNvPr id="57" name="Rectangle 56"/>
          <p:cNvSpPr/>
          <p:nvPr/>
        </p:nvSpPr>
        <p:spPr>
          <a:xfrm>
            <a:off x="1857429" y="2249151"/>
            <a:ext cx="2396124" cy="4826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One month Free trial</a:t>
            </a:r>
            <a:endParaRPr lang="en-US" b="1" dirty="0">
              <a:solidFill>
                <a:srgbClr val="FF0000"/>
              </a:solidFill>
            </a:endParaRPr>
          </a:p>
        </p:txBody>
      </p:sp>
      <p:sp>
        <p:nvSpPr>
          <p:cNvPr id="58" name="Rectangle 57"/>
          <p:cNvSpPr/>
          <p:nvPr/>
        </p:nvSpPr>
        <p:spPr>
          <a:xfrm>
            <a:off x="1857429" y="318811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 user</a:t>
            </a:r>
            <a:endParaRPr lang="en-US" b="1" dirty="0">
              <a:solidFill>
                <a:srgbClr val="FF0000"/>
              </a:solidFill>
            </a:endParaRPr>
          </a:p>
        </p:txBody>
      </p:sp>
      <p:sp>
        <p:nvSpPr>
          <p:cNvPr id="59" name="Rectangle 58"/>
          <p:cNvSpPr/>
          <p:nvPr/>
        </p:nvSpPr>
        <p:spPr>
          <a:xfrm>
            <a:off x="1857429" y="364440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 dataset</a:t>
            </a:r>
            <a:endParaRPr lang="en-US" b="1" dirty="0">
              <a:solidFill>
                <a:srgbClr val="FF0000"/>
              </a:solidFill>
            </a:endParaRPr>
          </a:p>
        </p:txBody>
      </p:sp>
      <p:sp>
        <p:nvSpPr>
          <p:cNvPr id="62" name="Rectangle 61"/>
          <p:cNvSpPr/>
          <p:nvPr/>
        </p:nvSpPr>
        <p:spPr>
          <a:xfrm>
            <a:off x="1857429" y="400989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10 </a:t>
            </a:r>
            <a:r>
              <a:rPr lang="en-US" b="1" dirty="0" err="1" smtClean="0">
                <a:solidFill>
                  <a:srgbClr val="FF0000"/>
                </a:solidFill>
              </a:rPr>
              <a:t>mb</a:t>
            </a:r>
            <a:r>
              <a:rPr lang="en-US" b="1" dirty="0" smtClean="0">
                <a:solidFill>
                  <a:srgbClr val="FF0000"/>
                </a:solidFill>
              </a:rPr>
              <a:t> file upload</a:t>
            </a:r>
            <a:endParaRPr lang="en-US" b="1" dirty="0">
              <a:solidFill>
                <a:srgbClr val="FF0000"/>
              </a:solidFill>
            </a:endParaRPr>
          </a:p>
        </p:txBody>
      </p:sp>
      <p:sp>
        <p:nvSpPr>
          <p:cNvPr id="63" name="Rectangle 62"/>
          <p:cNvSpPr/>
          <p:nvPr/>
        </p:nvSpPr>
        <p:spPr>
          <a:xfrm>
            <a:off x="1857429" y="437538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100k rows limit </a:t>
            </a:r>
            <a:endParaRPr lang="en-US" b="1" dirty="0">
              <a:solidFill>
                <a:srgbClr val="FF0000"/>
              </a:solidFill>
            </a:endParaRPr>
          </a:p>
        </p:txBody>
      </p:sp>
      <p:sp>
        <p:nvSpPr>
          <p:cNvPr id="64" name="Rectangle 63"/>
          <p:cNvSpPr/>
          <p:nvPr/>
        </p:nvSpPr>
        <p:spPr>
          <a:xfrm>
            <a:off x="1857429" y="474087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15 columns limit </a:t>
            </a:r>
            <a:endParaRPr lang="en-US" b="1" dirty="0">
              <a:solidFill>
                <a:srgbClr val="FF0000"/>
              </a:solidFill>
            </a:endParaRPr>
          </a:p>
        </p:txBody>
      </p:sp>
      <p:sp>
        <p:nvSpPr>
          <p:cNvPr id="65" name="Rectangle 64"/>
          <p:cNvSpPr/>
          <p:nvPr/>
        </p:nvSpPr>
        <p:spPr>
          <a:xfrm>
            <a:off x="4483485" y="2235958"/>
            <a:ext cx="2396124" cy="4826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Enterprise </a:t>
            </a:r>
            <a:endParaRPr lang="en-US" b="1" dirty="0">
              <a:solidFill>
                <a:srgbClr val="FF0000"/>
              </a:solidFill>
            </a:endParaRPr>
          </a:p>
        </p:txBody>
      </p:sp>
      <p:sp>
        <p:nvSpPr>
          <p:cNvPr id="66" name="Rectangle 65"/>
          <p:cNvSpPr/>
          <p:nvPr/>
        </p:nvSpPr>
        <p:spPr>
          <a:xfrm>
            <a:off x="4423208" y="318811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Starting from 5 users</a:t>
            </a:r>
            <a:endParaRPr lang="en-US" b="1" dirty="0">
              <a:solidFill>
                <a:srgbClr val="FF0000"/>
              </a:solidFill>
            </a:endParaRPr>
          </a:p>
        </p:txBody>
      </p:sp>
      <p:sp>
        <p:nvSpPr>
          <p:cNvPr id="67" name="Rectangle 66"/>
          <p:cNvSpPr/>
          <p:nvPr/>
        </p:nvSpPr>
        <p:spPr>
          <a:xfrm>
            <a:off x="4423208" y="364440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50 Datasets</a:t>
            </a:r>
            <a:endParaRPr lang="en-US" b="1" dirty="0">
              <a:solidFill>
                <a:srgbClr val="FF0000"/>
              </a:solidFill>
            </a:endParaRPr>
          </a:p>
        </p:txBody>
      </p:sp>
      <p:sp>
        <p:nvSpPr>
          <p:cNvPr id="68" name="Rectangle 67"/>
          <p:cNvSpPr/>
          <p:nvPr/>
        </p:nvSpPr>
        <p:spPr>
          <a:xfrm>
            <a:off x="4423208" y="400989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100 </a:t>
            </a:r>
            <a:r>
              <a:rPr lang="en-US" b="1" dirty="0" err="1" smtClean="0">
                <a:solidFill>
                  <a:srgbClr val="FF0000"/>
                </a:solidFill>
              </a:rPr>
              <a:t>mb</a:t>
            </a:r>
            <a:r>
              <a:rPr lang="en-US" b="1" dirty="0" smtClean="0">
                <a:solidFill>
                  <a:srgbClr val="FF0000"/>
                </a:solidFill>
              </a:rPr>
              <a:t> file upload</a:t>
            </a:r>
            <a:endParaRPr lang="en-US" b="1" dirty="0">
              <a:solidFill>
                <a:srgbClr val="FF0000"/>
              </a:solidFill>
            </a:endParaRPr>
          </a:p>
        </p:txBody>
      </p:sp>
      <p:sp>
        <p:nvSpPr>
          <p:cNvPr id="69" name="Rectangle 68"/>
          <p:cNvSpPr/>
          <p:nvPr/>
        </p:nvSpPr>
        <p:spPr>
          <a:xfrm>
            <a:off x="4423208" y="437538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100m rows limit per dataset </a:t>
            </a:r>
            <a:endParaRPr lang="en-US" b="1" dirty="0">
              <a:solidFill>
                <a:srgbClr val="FF0000"/>
              </a:solidFill>
            </a:endParaRPr>
          </a:p>
        </p:txBody>
      </p:sp>
      <p:sp>
        <p:nvSpPr>
          <p:cNvPr id="70" name="Rectangle 69"/>
          <p:cNvSpPr/>
          <p:nvPr/>
        </p:nvSpPr>
        <p:spPr>
          <a:xfrm>
            <a:off x="4423208" y="474087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50 columns limit </a:t>
            </a:r>
            <a:endParaRPr lang="en-US" b="1" dirty="0">
              <a:solidFill>
                <a:srgbClr val="FF0000"/>
              </a:solidFill>
            </a:endParaRPr>
          </a:p>
        </p:txBody>
      </p:sp>
      <p:sp>
        <p:nvSpPr>
          <p:cNvPr id="71" name="Rectangle 70"/>
          <p:cNvSpPr/>
          <p:nvPr/>
        </p:nvSpPr>
        <p:spPr>
          <a:xfrm>
            <a:off x="7109542" y="2249151"/>
            <a:ext cx="2396124" cy="4826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Customized plan</a:t>
            </a:r>
            <a:endParaRPr lang="en-US" b="1" dirty="0">
              <a:solidFill>
                <a:srgbClr val="FF0000"/>
              </a:solidFill>
            </a:endParaRPr>
          </a:p>
        </p:txBody>
      </p:sp>
      <p:sp>
        <p:nvSpPr>
          <p:cNvPr id="72" name="Rectangle 71"/>
          <p:cNvSpPr/>
          <p:nvPr/>
        </p:nvSpPr>
        <p:spPr>
          <a:xfrm>
            <a:off x="6988987" y="3493884"/>
            <a:ext cx="2396124" cy="18922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Need more? Contact us to customize your plan</a:t>
            </a:r>
            <a:endParaRPr lang="en-US" b="1" dirty="0">
              <a:solidFill>
                <a:srgbClr val="FF0000"/>
              </a:solidFill>
            </a:endParaRPr>
          </a:p>
        </p:txBody>
      </p:sp>
      <p:sp>
        <p:nvSpPr>
          <p:cNvPr id="77" name="Rectangle 76"/>
          <p:cNvSpPr/>
          <p:nvPr/>
        </p:nvSpPr>
        <p:spPr>
          <a:xfrm>
            <a:off x="1857429" y="510636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10 </a:t>
            </a:r>
            <a:r>
              <a:rPr lang="en-US" b="1" dirty="0" err="1" smtClean="0">
                <a:solidFill>
                  <a:srgbClr val="FF0000"/>
                </a:solidFill>
              </a:rPr>
              <a:t>mb</a:t>
            </a:r>
            <a:r>
              <a:rPr lang="en-US" b="1" dirty="0" smtClean="0">
                <a:solidFill>
                  <a:srgbClr val="FF0000"/>
                </a:solidFill>
              </a:rPr>
              <a:t> cloud storage</a:t>
            </a:r>
            <a:endParaRPr lang="en-US" b="1" dirty="0">
              <a:solidFill>
                <a:srgbClr val="FF0000"/>
              </a:solidFill>
            </a:endParaRPr>
          </a:p>
        </p:txBody>
      </p:sp>
      <p:sp>
        <p:nvSpPr>
          <p:cNvPr id="78" name="Rectangle 77"/>
          <p:cNvSpPr/>
          <p:nvPr/>
        </p:nvSpPr>
        <p:spPr>
          <a:xfrm>
            <a:off x="4423208" y="5106367"/>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Scalable storage starting with 10 GB</a:t>
            </a:r>
            <a:endParaRPr lang="en-US" b="1" dirty="0">
              <a:solidFill>
                <a:srgbClr val="FF0000"/>
              </a:solidFill>
            </a:endParaRPr>
          </a:p>
        </p:txBody>
      </p:sp>
      <p:sp>
        <p:nvSpPr>
          <p:cNvPr id="84" name="Rectangle 83"/>
          <p:cNvSpPr/>
          <p:nvPr/>
        </p:nvSpPr>
        <p:spPr>
          <a:xfrm>
            <a:off x="4423208" y="5563589"/>
            <a:ext cx="2396124" cy="4539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All available data connectors </a:t>
            </a:r>
            <a:endParaRPr lang="en-US" b="1" dirty="0">
              <a:solidFill>
                <a:srgbClr val="FF0000"/>
              </a:solidFill>
            </a:endParaRPr>
          </a:p>
        </p:txBody>
      </p:sp>
      <p:sp>
        <p:nvSpPr>
          <p:cNvPr id="85" name="Rectangle 84"/>
          <p:cNvSpPr/>
          <p:nvPr/>
        </p:nvSpPr>
        <p:spPr>
          <a:xfrm>
            <a:off x="1857429" y="5526825"/>
            <a:ext cx="2396124"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solidFill>
                  <a:srgbClr val="FF0000"/>
                </a:solidFill>
              </a:rPr>
              <a:t>Csv</a:t>
            </a:r>
            <a:r>
              <a:rPr lang="en-US" b="1" dirty="0" smtClean="0">
                <a:solidFill>
                  <a:srgbClr val="FF0000"/>
                </a:solidFill>
              </a:rPr>
              <a:t> and excel upload</a:t>
            </a:r>
            <a:endParaRPr lang="en-US" b="1" dirty="0">
              <a:solidFill>
                <a:srgbClr val="FF0000"/>
              </a:solidFill>
            </a:endParaRPr>
          </a:p>
        </p:txBody>
      </p:sp>
      <p:sp>
        <p:nvSpPr>
          <p:cNvPr id="31" name="Rectangle 30"/>
          <p:cNvSpPr/>
          <p:nvPr/>
        </p:nvSpPr>
        <p:spPr>
          <a:xfrm>
            <a:off x="2877243" y="1482473"/>
            <a:ext cx="5882273" cy="365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Scalable and customizable according to your needs</a:t>
            </a:r>
            <a:endParaRPr lang="en-US" b="1" dirty="0">
              <a:solidFill>
                <a:srgbClr val="FF0000"/>
              </a:solidFill>
            </a:endParaRPr>
          </a:p>
        </p:txBody>
      </p:sp>
      <p:sp>
        <p:nvSpPr>
          <p:cNvPr id="33" name="Rectangle 32"/>
          <p:cNvSpPr/>
          <p:nvPr/>
        </p:nvSpPr>
        <p:spPr>
          <a:xfrm>
            <a:off x="1850169" y="6033438"/>
            <a:ext cx="2396124" cy="605559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sz="1600" b="1" dirty="0" smtClean="0">
                <a:solidFill>
                  <a:srgbClr val="FF0000"/>
                </a:solidFill>
              </a:rPr>
              <a:t>Simple, easy and guided search</a:t>
            </a:r>
          </a:p>
          <a:p>
            <a:pPr marL="285750" indent="-285750">
              <a:buFont typeface="Wingdings" panose="05000000000000000000" pitchFamily="2" charset="2"/>
              <a:buChar char="ü"/>
            </a:pPr>
            <a:r>
              <a:rPr lang="en-US" sz="1600" b="1" dirty="0" smtClean="0">
                <a:solidFill>
                  <a:srgbClr val="FF0000"/>
                </a:solidFill>
              </a:rPr>
              <a:t>Customizable column synonyms for easy searching</a:t>
            </a:r>
          </a:p>
          <a:p>
            <a:pPr marL="285750" indent="-285750">
              <a:buFont typeface="Wingdings" panose="05000000000000000000" pitchFamily="2" charset="2"/>
              <a:buChar char="ü"/>
            </a:pPr>
            <a:r>
              <a:rPr lang="en-US" sz="1600" b="1" dirty="0" smtClean="0">
                <a:solidFill>
                  <a:srgbClr val="FF0000"/>
                </a:solidFill>
              </a:rPr>
              <a:t>Automatic optimal  chart selection</a:t>
            </a:r>
          </a:p>
          <a:p>
            <a:pPr marL="285750" indent="-285750">
              <a:buFont typeface="Wingdings" panose="05000000000000000000" pitchFamily="2" charset="2"/>
              <a:buChar char="ü"/>
            </a:pPr>
            <a:r>
              <a:rPr lang="en-US" sz="1600" b="1" dirty="0" smtClean="0">
                <a:solidFill>
                  <a:srgbClr val="FF0000"/>
                </a:solidFill>
              </a:rPr>
              <a:t>25+ customizable charts </a:t>
            </a:r>
          </a:p>
          <a:p>
            <a:pPr marL="285750" indent="-285750">
              <a:buFont typeface="Wingdings" panose="05000000000000000000" pitchFamily="2" charset="2"/>
              <a:buChar char="ü"/>
            </a:pPr>
            <a:r>
              <a:rPr lang="en-US" sz="1600" b="1" dirty="0" smtClean="0">
                <a:solidFill>
                  <a:srgbClr val="FF0000"/>
                </a:solidFill>
              </a:rPr>
              <a:t>Chart export to pdf, </a:t>
            </a:r>
            <a:r>
              <a:rPr lang="en-US" sz="1600" b="1" dirty="0" err="1" smtClean="0">
                <a:solidFill>
                  <a:srgbClr val="FF0000"/>
                </a:solidFill>
              </a:rPr>
              <a:t>xls</a:t>
            </a:r>
            <a:r>
              <a:rPr lang="en-US" sz="1600" b="1" dirty="0" smtClean="0">
                <a:solidFill>
                  <a:srgbClr val="FF0000"/>
                </a:solidFill>
              </a:rPr>
              <a:t> and </a:t>
            </a:r>
            <a:r>
              <a:rPr lang="en-US" sz="1600" b="1" dirty="0" err="1" smtClean="0">
                <a:solidFill>
                  <a:srgbClr val="FF0000"/>
                </a:solidFill>
              </a:rPr>
              <a:t>png</a:t>
            </a:r>
            <a:endParaRPr lang="en-US" sz="1600" b="1" dirty="0" smtClean="0">
              <a:solidFill>
                <a:srgbClr val="FF0000"/>
              </a:solidFill>
            </a:endParaRPr>
          </a:p>
          <a:p>
            <a:pPr marL="285750" indent="-285750">
              <a:buFont typeface="Wingdings" panose="05000000000000000000" pitchFamily="2" charset="2"/>
              <a:buChar char="ü"/>
            </a:pPr>
            <a:r>
              <a:rPr lang="en-US" sz="1600" b="1" dirty="0" smtClean="0">
                <a:solidFill>
                  <a:srgbClr val="FF0000"/>
                </a:solidFill>
              </a:rPr>
              <a:t>Analysis  explanation</a:t>
            </a:r>
          </a:p>
          <a:p>
            <a:pPr marL="285750" indent="-285750">
              <a:buFont typeface="Wingdings" panose="05000000000000000000" pitchFamily="2" charset="2"/>
              <a:buChar char="ü"/>
            </a:pPr>
            <a:r>
              <a:rPr lang="en-US" sz="1600" b="1" dirty="0" smtClean="0">
                <a:solidFill>
                  <a:srgbClr val="FF0000"/>
                </a:solidFill>
              </a:rPr>
              <a:t>Automatic data indexing for fast search</a:t>
            </a:r>
          </a:p>
          <a:p>
            <a:pPr marL="285750" indent="-285750">
              <a:buFont typeface="Wingdings" panose="05000000000000000000" pitchFamily="2" charset="2"/>
              <a:buChar char="ü"/>
            </a:pPr>
            <a:r>
              <a:rPr lang="en-US" sz="1600" b="1" dirty="0" smtClean="0">
                <a:solidFill>
                  <a:srgbClr val="FF0000"/>
                </a:solidFill>
              </a:rPr>
              <a:t>Saved Questions</a:t>
            </a:r>
          </a:p>
          <a:p>
            <a:pPr marL="285750" indent="-285750">
              <a:buFont typeface="Wingdings" panose="05000000000000000000" pitchFamily="2" charset="2"/>
              <a:buChar char="ü"/>
            </a:pPr>
            <a:r>
              <a:rPr lang="en-US" sz="1600" b="1" dirty="0" smtClean="0">
                <a:solidFill>
                  <a:srgbClr val="FF0000"/>
                </a:solidFill>
              </a:rPr>
              <a:t>Dashboards</a:t>
            </a:r>
          </a:p>
          <a:p>
            <a:pPr marL="285750" indent="-285750">
              <a:buFont typeface="Wingdings" panose="05000000000000000000" pitchFamily="2" charset="2"/>
              <a:buChar char="ü"/>
            </a:pPr>
            <a:r>
              <a:rPr lang="en-US" sz="1600" b="1" dirty="0" smtClean="0">
                <a:solidFill>
                  <a:srgbClr val="FF0000"/>
                </a:solidFill>
              </a:rPr>
              <a:t>Data </a:t>
            </a:r>
            <a:r>
              <a:rPr lang="en-US" sz="1600" b="1" dirty="0">
                <a:solidFill>
                  <a:srgbClr val="FF0000"/>
                </a:solidFill>
              </a:rPr>
              <a:t>mining </a:t>
            </a:r>
            <a:r>
              <a:rPr lang="en-US" sz="1600" b="1" dirty="0" err="1">
                <a:solidFill>
                  <a:srgbClr val="FF0000"/>
                </a:solidFill>
              </a:rPr>
              <a:t>algorithims</a:t>
            </a:r>
            <a:r>
              <a:rPr lang="en-US" sz="1600" b="1" dirty="0">
                <a:solidFill>
                  <a:srgbClr val="FF0000"/>
                </a:solidFill>
              </a:rPr>
              <a:t> (regression, decision rules) </a:t>
            </a:r>
            <a:endParaRPr lang="en-US" sz="1600" b="1" dirty="0" smtClean="0">
              <a:solidFill>
                <a:srgbClr val="FF0000"/>
              </a:solidFill>
            </a:endParaRPr>
          </a:p>
          <a:p>
            <a:pPr marL="285750" indent="-285750">
              <a:buFont typeface="Wingdings" panose="05000000000000000000" pitchFamily="2" charset="2"/>
              <a:buChar char="ü"/>
            </a:pPr>
            <a:r>
              <a:rPr lang="en-US" sz="1600" b="1" dirty="0" smtClean="0">
                <a:solidFill>
                  <a:srgbClr val="FF0000"/>
                </a:solidFill>
              </a:rPr>
              <a:t>Product guide and documentation</a:t>
            </a:r>
          </a:p>
        </p:txBody>
      </p:sp>
      <p:sp>
        <p:nvSpPr>
          <p:cNvPr id="34" name="Rectangle 33"/>
          <p:cNvSpPr/>
          <p:nvPr/>
        </p:nvSpPr>
        <p:spPr>
          <a:xfrm>
            <a:off x="4423208" y="6160604"/>
            <a:ext cx="2396124" cy="32441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rgbClr val="FF0000"/>
                </a:solidFill>
              </a:rPr>
              <a:t>All features of free trial , plus </a:t>
            </a:r>
          </a:p>
          <a:p>
            <a:pPr marL="285750" indent="-285750">
              <a:buFont typeface="Wingdings" panose="05000000000000000000" pitchFamily="2" charset="2"/>
              <a:buChar char="ü"/>
            </a:pPr>
            <a:r>
              <a:rPr lang="en-US" sz="1600" b="1" dirty="0">
                <a:solidFill>
                  <a:srgbClr val="FF0000"/>
                </a:solidFill>
              </a:rPr>
              <a:t>Company wide permissions </a:t>
            </a:r>
            <a:r>
              <a:rPr lang="en-US" sz="1600" b="1" dirty="0" smtClean="0">
                <a:solidFill>
                  <a:srgbClr val="FF0000"/>
                </a:solidFill>
              </a:rPr>
              <a:t>module</a:t>
            </a:r>
          </a:p>
          <a:p>
            <a:pPr marL="285750" indent="-285750">
              <a:buFont typeface="Wingdings" panose="05000000000000000000" pitchFamily="2" charset="2"/>
              <a:buChar char="ü"/>
            </a:pPr>
            <a:r>
              <a:rPr lang="en-US" sz="1600" b="1" dirty="0" smtClean="0">
                <a:solidFill>
                  <a:srgbClr val="FF0000"/>
                </a:solidFill>
              </a:rPr>
              <a:t>Automated Alerts</a:t>
            </a:r>
          </a:p>
          <a:p>
            <a:pPr marL="285750" indent="-285750">
              <a:buFont typeface="Wingdings" panose="05000000000000000000" pitchFamily="2" charset="2"/>
              <a:buChar char="ü"/>
            </a:pPr>
            <a:r>
              <a:rPr lang="en-US" sz="1600" b="1" dirty="0" smtClean="0">
                <a:solidFill>
                  <a:srgbClr val="FF0000"/>
                </a:solidFill>
              </a:rPr>
              <a:t>Scheduled Dashboards</a:t>
            </a:r>
          </a:p>
          <a:p>
            <a:pPr marL="285750" indent="-285750">
              <a:buFont typeface="Wingdings" panose="05000000000000000000" pitchFamily="2" charset="2"/>
              <a:buChar char="ü"/>
            </a:pPr>
            <a:r>
              <a:rPr lang="en-US" sz="1600" b="1" dirty="0" smtClean="0">
                <a:solidFill>
                  <a:srgbClr val="FF0000"/>
                </a:solidFill>
              </a:rPr>
              <a:t>High speed data loading up to hourly frequency and 5 concurrent loading jobs</a:t>
            </a:r>
            <a:endParaRPr lang="en-US" sz="1600" b="1" dirty="0">
              <a:solidFill>
                <a:srgbClr val="FF0000"/>
              </a:solidFill>
            </a:endParaRPr>
          </a:p>
        </p:txBody>
      </p:sp>
      <p:sp>
        <p:nvSpPr>
          <p:cNvPr id="41" name="Rectangle 40"/>
          <p:cNvSpPr/>
          <p:nvPr/>
        </p:nvSpPr>
        <p:spPr>
          <a:xfrm>
            <a:off x="1857429" y="12367845"/>
            <a:ext cx="2396124" cy="4539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Signup </a:t>
            </a:r>
            <a:endParaRPr lang="en-US" b="1" dirty="0">
              <a:solidFill>
                <a:srgbClr val="FF0000"/>
              </a:solidFill>
            </a:endParaRPr>
          </a:p>
        </p:txBody>
      </p:sp>
      <p:sp>
        <p:nvSpPr>
          <p:cNvPr id="42" name="Rectangle 41"/>
          <p:cNvSpPr/>
          <p:nvPr/>
        </p:nvSpPr>
        <p:spPr>
          <a:xfrm>
            <a:off x="4483485" y="12367845"/>
            <a:ext cx="2396124" cy="4539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Contact us</a:t>
            </a:r>
            <a:endParaRPr lang="en-US" b="1" dirty="0">
              <a:solidFill>
                <a:srgbClr val="FF0000"/>
              </a:solidFill>
            </a:endParaRPr>
          </a:p>
        </p:txBody>
      </p:sp>
      <p:sp>
        <p:nvSpPr>
          <p:cNvPr id="43" name="Rectangle 42"/>
          <p:cNvSpPr/>
          <p:nvPr/>
        </p:nvSpPr>
        <p:spPr>
          <a:xfrm>
            <a:off x="7353993" y="12367845"/>
            <a:ext cx="2396124" cy="4539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Contact us</a:t>
            </a:r>
            <a:endParaRPr lang="en-US" b="1" dirty="0">
              <a:solidFill>
                <a:srgbClr val="FF0000"/>
              </a:solidFill>
            </a:endParaRPr>
          </a:p>
        </p:txBody>
      </p:sp>
      <p:pic>
        <p:nvPicPr>
          <p:cNvPr id="3" name="Picture 2"/>
          <p:cNvPicPr>
            <a:picLocks noChangeAspect="1"/>
          </p:cNvPicPr>
          <p:nvPr/>
        </p:nvPicPr>
        <p:blipFill>
          <a:blip r:embed="rId3"/>
          <a:stretch>
            <a:fillRect/>
          </a:stretch>
        </p:blipFill>
        <p:spPr>
          <a:xfrm>
            <a:off x="2249944" y="12999279"/>
            <a:ext cx="7896225" cy="4333875"/>
          </a:xfrm>
          <a:prstGeom prst="rect">
            <a:avLst/>
          </a:prstGeom>
        </p:spPr>
      </p:pic>
      <p:sp>
        <p:nvSpPr>
          <p:cNvPr id="46" name="Rectangle 45"/>
          <p:cNvSpPr/>
          <p:nvPr/>
        </p:nvSpPr>
        <p:spPr>
          <a:xfrm>
            <a:off x="3824118" y="13242892"/>
            <a:ext cx="3024863"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Frequently asked questions</a:t>
            </a:r>
            <a:endParaRPr lang="en-US" b="1" dirty="0">
              <a:solidFill>
                <a:srgbClr val="FF0000"/>
              </a:solidFill>
            </a:endParaRPr>
          </a:p>
        </p:txBody>
      </p:sp>
      <p:sp>
        <p:nvSpPr>
          <p:cNvPr id="52" name="Rectangle 51"/>
          <p:cNvSpPr/>
          <p:nvPr/>
        </p:nvSpPr>
        <p:spPr>
          <a:xfrm>
            <a:off x="1516900" y="13521705"/>
            <a:ext cx="2218312"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0000"/>
                </a:solidFill>
              </a:rPr>
              <a:t>Can I upgrade later to increase users or storage capacity?</a:t>
            </a:r>
            <a:endParaRPr lang="en-US" sz="1400" b="1" dirty="0">
              <a:solidFill>
                <a:srgbClr val="FF0000"/>
              </a:solidFill>
            </a:endParaRPr>
          </a:p>
        </p:txBody>
      </p:sp>
      <p:sp>
        <p:nvSpPr>
          <p:cNvPr id="53" name="Rectangle 52"/>
          <p:cNvSpPr/>
          <p:nvPr/>
        </p:nvSpPr>
        <p:spPr>
          <a:xfrm>
            <a:off x="4082679" y="13521705"/>
            <a:ext cx="2906308" cy="3630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0000"/>
                </a:solidFill>
              </a:rPr>
              <a:t>How and where </a:t>
            </a:r>
            <a:r>
              <a:rPr lang="en-US" sz="1400" b="1" dirty="0">
                <a:solidFill>
                  <a:srgbClr val="FF0000"/>
                </a:solidFill>
              </a:rPr>
              <a:t>will you store my data </a:t>
            </a:r>
            <a:r>
              <a:rPr lang="en-US" sz="1400" b="1" dirty="0" smtClean="0">
                <a:solidFill>
                  <a:srgbClr val="FF0000"/>
                </a:solidFill>
              </a:rPr>
              <a:t>?</a:t>
            </a:r>
            <a:endParaRPr lang="en-US" sz="1400" b="1" dirty="0">
              <a:solidFill>
                <a:srgbClr val="FF0000"/>
              </a:solidFill>
            </a:endParaRPr>
          </a:p>
        </p:txBody>
      </p:sp>
      <p:sp>
        <p:nvSpPr>
          <p:cNvPr id="54" name="Rectangle 53"/>
          <p:cNvSpPr/>
          <p:nvPr/>
        </p:nvSpPr>
        <p:spPr>
          <a:xfrm>
            <a:off x="7166799" y="13479534"/>
            <a:ext cx="2218312"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0000"/>
                </a:solidFill>
              </a:rPr>
              <a:t>Do you have an on premise solution</a:t>
            </a:r>
          </a:p>
        </p:txBody>
      </p:sp>
      <p:sp>
        <p:nvSpPr>
          <p:cNvPr id="60" name="Rectangle 59"/>
          <p:cNvSpPr/>
          <p:nvPr/>
        </p:nvSpPr>
        <p:spPr>
          <a:xfrm>
            <a:off x="1516900" y="16191155"/>
            <a:ext cx="2218312" cy="339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0000"/>
                </a:solidFill>
              </a:rPr>
              <a:t>What data connectors do you support</a:t>
            </a:r>
          </a:p>
        </p:txBody>
      </p:sp>
      <p:sp>
        <p:nvSpPr>
          <p:cNvPr id="61" name="Rectangle 60"/>
          <p:cNvSpPr/>
          <p:nvPr/>
        </p:nvSpPr>
        <p:spPr>
          <a:xfrm>
            <a:off x="4082679" y="16191155"/>
            <a:ext cx="3897136" cy="3630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0000"/>
                </a:solidFill>
              </a:rPr>
              <a:t>How will my data stay up to date?</a:t>
            </a:r>
          </a:p>
        </p:txBody>
      </p:sp>
      <p:sp>
        <p:nvSpPr>
          <p:cNvPr id="73" name="Rectangle 72"/>
          <p:cNvSpPr/>
          <p:nvPr/>
        </p:nvSpPr>
        <p:spPr>
          <a:xfrm>
            <a:off x="1516900" y="14001886"/>
            <a:ext cx="2218312" cy="10624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0000"/>
                </a:solidFill>
              </a:rPr>
              <a:t>Yes, similar to any cloud hosting solution like AWS or Azure or Google cloud, you can upgrade your storage or add new users as per your needs</a:t>
            </a:r>
            <a:endParaRPr lang="en-US" sz="1100" b="1" dirty="0">
              <a:solidFill>
                <a:srgbClr val="FF0000"/>
              </a:solidFill>
            </a:endParaRPr>
          </a:p>
        </p:txBody>
      </p:sp>
      <p:sp>
        <p:nvSpPr>
          <p:cNvPr id="74" name="Rectangle 73"/>
          <p:cNvSpPr/>
          <p:nvPr/>
        </p:nvSpPr>
        <p:spPr>
          <a:xfrm>
            <a:off x="4082679" y="14001885"/>
            <a:ext cx="2906308" cy="11362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0000"/>
                </a:solidFill>
              </a:rPr>
              <a:t>Your data will be stored and secured on </a:t>
            </a:r>
            <a:r>
              <a:rPr lang="en-US" sz="1100" b="1" dirty="0" err="1" smtClean="0">
                <a:solidFill>
                  <a:srgbClr val="FF0000"/>
                </a:solidFill>
              </a:rPr>
              <a:t>AnswerDock’s</a:t>
            </a:r>
            <a:r>
              <a:rPr lang="en-US" sz="1100" b="1" dirty="0" smtClean="0">
                <a:solidFill>
                  <a:srgbClr val="FF0000"/>
                </a:solidFill>
              </a:rPr>
              <a:t> cloud storage. This enables us to cache and index your data to guarantee fast search and data retrieval</a:t>
            </a:r>
            <a:endParaRPr lang="en-US" sz="1100" b="1" dirty="0">
              <a:solidFill>
                <a:srgbClr val="FF0000"/>
              </a:solidFill>
            </a:endParaRPr>
          </a:p>
        </p:txBody>
      </p:sp>
      <p:sp>
        <p:nvSpPr>
          <p:cNvPr id="75" name="Rectangle 74"/>
          <p:cNvSpPr/>
          <p:nvPr/>
        </p:nvSpPr>
        <p:spPr>
          <a:xfrm>
            <a:off x="7166798" y="13959715"/>
            <a:ext cx="4066793" cy="10624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0000"/>
                </a:solidFill>
              </a:rPr>
              <a:t>At </a:t>
            </a:r>
            <a:r>
              <a:rPr lang="en-US" sz="1100" b="1" dirty="0" err="1" smtClean="0">
                <a:solidFill>
                  <a:srgbClr val="FF0000"/>
                </a:solidFill>
              </a:rPr>
              <a:t>AnswerDock</a:t>
            </a:r>
            <a:r>
              <a:rPr lang="en-US" sz="1100" b="1" dirty="0" smtClean="0">
                <a:solidFill>
                  <a:srgbClr val="FF0000"/>
                </a:solidFill>
              </a:rPr>
              <a:t> we are passionate about the cloud. We currently do not offer any on-premise solution. Your data can still be on premise but </a:t>
            </a:r>
            <a:r>
              <a:rPr lang="en-US" sz="1100" b="1" dirty="0" err="1" smtClean="0">
                <a:solidFill>
                  <a:srgbClr val="FF0000"/>
                </a:solidFill>
              </a:rPr>
              <a:t>AnswerDock</a:t>
            </a:r>
            <a:r>
              <a:rPr lang="en-US" sz="1100" b="1" dirty="0" smtClean="0">
                <a:solidFill>
                  <a:srgbClr val="FF0000"/>
                </a:solidFill>
              </a:rPr>
              <a:t> will load it periodically to our cloud storage. From our experience querying on-premise data directly is not optimal, as it does not offer the same performance as cached and indexed data hosted on our cloud</a:t>
            </a:r>
            <a:endParaRPr lang="en-US" sz="1100" b="1" dirty="0">
              <a:solidFill>
                <a:srgbClr val="FF0000"/>
              </a:solidFill>
            </a:endParaRPr>
          </a:p>
        </p:txBody>
      </p:sp>
      <p:sp>
        <p:nvSpPr>
          <p:cNvPr id="76" name="Rectangle 75"/>
          <p:cNvSpPr/>
          <p:nvPr/>
        </p:nvSpPr>
        <p:spPr>
          <a:xfrm>
            <a:off x="1516900" y="16545283"/>
            <a:ext cx="2218312" cy="10624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0000"/>
                </a:solidFill>
              </a:rPr>
              <a:t>Currently we support CSV, Excel, </a:t>
            </a:r>
            <a:r>
              <a:rPr lang="en-US" sz="1400" b="1" dirty="0" err="1" smtClean="0">
                <a:solidFill>
                  <a:srgbClr val="FF0000"/>
                </a:solidFill>
              </a:rPr>
              <a:t>Mysql,SQL</a:t>
            </a:r>
            <a:r>
              <a:rPr lang="en-US" sz="1400" b="1" dirty="0" smtClean="0">
                <a:solidFill>
                  <a:srgbClr val="FF0000"/>
                </a:solidFill>
              </a:rPr>
              <a:t> </a:t>
            </a:r>
            <a:r>
              <a:rPr lang="en-US" sz="1400" b="1" dirty="0" err="1" smtClean="0">
                <a:solidFill>
                  <a:srgbClr val="FF0000"/>
                </a:solidFill>
              </a:rPr>
              <a:t>server,Marioa</a:t>
            </a:r>
            <a:r>
              <a:rPr lang="en-US" sz="1400" b="1" dirty="0" smtClean="0">
                <a:solidFill>
                  <a:srgbClr val="FF0000"/>
                </a:solidFill>
              </a:rPr>
              <a:t> DB, Amazon redshift</a:t>
            </a:r>
            <a:endParaRPr lang="en-US" sz="1400" b="1" dirty="0">
              <a:solidFill>
                <a:srgbClr val="FF0000"/>
              </a:solidFill>
            </a:endParaRPr>
          </a:p>
        </p:txBody>
      </p:sp>
      <p:sp>
        <p:nvSpPr>
          <p:cNvPr id="79" name="Rectangle 78"/>
          <p:cNvSpPr/>
          <p:nvPr/>
        </p:nvSpPr>
        <p:spPr>
          <a:xfrm>
            <a:off x="4082678" y="16545282"/>
            <a:ext cx="3897137" cy="11362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0000"/>
                </a:solidFill>
              </a:rPr>
              <a:t>If your data is from a CSV or Excel File, you can upload additional files as frequent as you need</a:t>
            </a:r>
          </a:p>
          <a:p>
            <a:r>
              <a:rPr lang="en-US" sz="1400" b="1" dirty="0" smtClean="0">
                <a:solidFill>
                  <a:srgbClr val="FF0000"/>
                </a:solidFill>
              </a:rPr>
              <a:t>If your data is linked to a DB server like </a:t>
            </a:r>
            <a:r>
              <a:rPr lang="en-US" sz="1400" b="1" dirty="0" err="1" smtClean="0">
                <a:solidFill>
                  <a:srgbClr val="FF0000"/>
                </a:solidFill>
              </a:rPr>
              <a:t>mysql</a:t>
            </a:r>
            <a:r>
              <a:rPr lang="en-US" sz="1400" b="1" dirty="0" smtClean="0">
                <a:solidFill>
                  <a:srgbClr val="FF0000"/>
                </a:solidFill>
              </a:rPr>
              <a:t> or </a:t>
            </a:r>
            <a:r>
              <a:rPr lang="en-US" sz="1400" b="1" dirty="0" err="1" smtClean="0">
                <a:solidFill>
                  <a:srgbClr val="FF0000"/>
                </a:solidFill>
              </a:rPr>
              <a:t>sql</a:t>
            </a:r>
            <a:r>
              <a:rPr lang="en-US" sz="1400" b="1" dirty="0" smtClean="0">
                <a:solidFill>
                  <a:srgbClr val="FF0000"/>
                </a:solidFill>
              </a:rPr>
              <a:t> server, you will be able to define periodic jobs to retrieve your data at specific intervals and keep it up to date</a:t>
            </a:r>
            <a:endParaRPr lang="en-US" sz="1400" b="1" dirty="0">
              <a:solidFill>
                <a:srgbClr val="FF0000"/>
              </a:solidFill>
            </a:endParaRPr>
          </a:p>
        </p:txBody>
      </p:sp>
    </p:spTree>
    <p:extLst>
      <p:ext uri="{BB962C8B-B14F-4D97-AF65-F5344CB8AC3E}">
        <p14:creationId xmlns:p14="http://schemas.microsoft.com/office/powerpoint/2010/main" val="1647939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10146169" y="827509"/>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Solutions - overview</a:t>
            </a:r>
            <a:endParaRPr lang="en-US" b="1"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72707"/>
            <a:ext cx="12192000" cy="14981849"/>
          </a:xfrm>
          <a:prstGeom prst="rect">
            <a:avLst/>
          </a:prstGeom>
        </p:spPr>
      </p:pic>
      <p:sp>
        <p:nvSpPr>
          <p:cNvPr id="4" name="Rectangle 3"/>
          <p:cNvSpPr/>
          <p:nvPr/>
        </p:nvSpPr>
        <p:spPr>
          <a:xfrm>
            <a:off x="3086666" y="8842323"/>
            <a:ext cx="6096000" cy="1200329"/>
          </a:xfrm>
          <a:prstGeom prst="rect">
            <a:avLst/>
          </a:prstGeom>
          <a:solidFill>
            <a:srgbClr val="FFFF00"/>
          </a:solidFill>
        </p:spPr>
        <p:txBody>
          <a:bodyPr>
            <a:spAutoFit/>
          </a:bodyPr>
          <a:lstStyle/>
          <a:p>
            <a:r>
              <a:rPr lang="en-US" dirty="0" smtClean="0">
                <a:solidFill>
                  <a:srgbClr val="FF0000"/>
                </a:solidFill>
              </a:rPr>
              <a:t>Industry </a:t>
            </a:r>
            <a:r>
              <a:rPr lang="en-US" dirty="0">
                <a:solidFill>
                  <a:srgbClr val="FF0000"/>
                </a:solidFill>
              </a:rPr>
              <a:t>professionals from any business function can use </a:t>
            </a:r>
            <a:r>
              <a:rPr lang="en-US" dirty="0" err="1">
                <a:solidFill>
                  <a:srgbClr val="FF0000"/>
                </a:solidFill>
              </a:rPr>
              <a:t>Answerdock</a:t>
            </a:r>
            <a:r>
              <a:rPr lang="en-US" dirty="0">
                <a:solidFill>
                  <a:srgbClr val="FF0000"/>
                </a:solidFill>
              </a:rPr>
              <a:t> to easily explore and find insights </a:t>
            </a:r>
            <a:r>
              <a:rPr lang="en-US" dirty="0" smtClean="0">
                <a:solidFill>
                  <a:srgbClr val="FF0000"/>
                </a:solidFill>
              </a:rPr>
              <a:t>from their company data on </a:t>
            </a:r>
            <a:r>
              <a:rPr lang="en-US" dirty="0">
                <a:solidFill>
                  <a:srgbClr val="FF0000"/>
                </a:solidFill>
              </a:rPr>
              <a:t>the </a:t>
            </a:r>
            <a:r>
              <a:rPr lang="en-US" dirty="0" smtClean="0">
                <a:solidFill>
                  <a:srgbClr val="FF0000"/>
                </a:solidFill>
              </a:rPr>
              <a:t>fly, using a simple and intuitive interface and no required training </a:t>
            </a:r>
            <a:endParaRPr lang="en-US" dirty="0">
              <a:solidFill>
                <a:srgbClr val="FF0000"/>
              </a:solidFill>
            </a:endParaRPr>
          </a:p>
        </p:txBody>
      </p:sp>
      <p:sp>
        <p:nvSpPr>
          <p:cNvPr id="34" name="Rectangle 33"/>
          <p:cNvSpPr/>
          <p:nvPr/>
        </p:nvSpPr>
        <p:spPr>
          <a:xfrm>
            <a:off x="3086666" y="6706718"/>
            <a:ext cx="6096000" cy="369332"/>
          </a:xfrm>
          <a:prstGeom prst="rect">
            <a:avLst/>
          </a:prstGeom>
          <a:solidFill>
            <a:srgbClr val="FFFF00"/>
          </a:solidFill>
        </p:spPr>
        <p:txBody>
          <a:bodyPr>
            <a:spAutoFit/>
          </a:bodyPr>
          <a:lstStyle/>
          <a:p>
            <a:pPr algn="ctr"/>
            <a:r>
              <a:rPr lang="en-US" b="1" dirty="0"/>
              <a:t>See how </a:t>
            </a:r>
            <a:r>
              <a:rPr lang="en-US" b="1" dirty="0" err="1"/>
              <a:t>AnswerDock</a:t>
            </a:r>
            <a:r>
              <a:rPr lang="en-US" b="1" dirty="0"/>
              <a:t> can work for your industry</a:t>
            </a:r>
          </a:p>
        </p:txBody>
      </p:sp>
      <p:sp>
        <p:nvSpPr>
          <p:cNvPr id="36" name="Rectangle 35"/>
          <p:cNvSpPr/>
          <p:nvPr/>
        </p:nvSpPr>
        <p:spPr>
          <a:xfrm>
            <a:off x="3664857" y="10201656"/>
            <a:ext cx="6096000" cy="369332"/>
          </a:xfrm>
          <a:prstGeom prst="rect">
            <a:avLst/>
          </a:prstGeom>
          <a:solidFill>
            <a:srgbClr val="FFFF00"/>
          </a:solidFill>
        </p:spPr>
        <p:txBody>
          <a:bodyPr>
            <a:spAutoFit/>
          </a:bodyPr>
          <a:lstStyle/>
          <a:p>
            <a:r>
              <a:rPr lang="en-US" b="1" dirty="0" smtClean="0"/>
              <a:t>Retail, Ecommerce and CPG</a:t>
            </a:r>
            <a:endParaRPr lang="en-US" b="1" dirty="0"/>
          </a:p>
        </p:txBody>
      </p:sp>
      <p:pic>
        <p:nvPicPr>
          <p:cNvPr id="6" name="Picture 5"/>
          <p:cNvPicPr>
            <a:picLocks noChangeAspect="1"/>
          </p:cNvPicPr>
          <p:nvPr/>
        </p:nvPicPr>
        <p:blipFill>
          <a:blip r:embed="rId3"/>
          <a:stretch>
            <a:fillRect/>
          </a:stretch>
        </p:blipFill>
        <p:spPr>
          <a:xfrm>
            <a:off x="1111424" y="20477223"/>
            <a:ext cx="9879467" cy="2087211"/>
          </a:xfrm>
          <a:prstGeom prst="rect">
            <a:avLst/>
          </a:prstGeom>
        </p:spPr>
      </p:pic>
      <p:sp>
        <p:nvSpPr>
          <p:cNvPr id="38" name="Rectangle 37"/>
          <p:cNvSpPr/>
          <p:nvPr/>
        </p:nvSpPr>
        <p:spPr>
          <a:xfrm>
            <a:off x="3664857" y="12076309"/>
            <a:ext cx="6096000" cy="369332"/>
          </a:xfrm>
          <a:prstGeom prst="rect">
            <a:avLst/>
          </a:prstGeom>
          <a:solidFill>
            <a:srgbClr val="FFFF00"/>
          </a:solidFill>
        </p:spPr>
        <p:txBody>
          <a:bodyPr>
            <a:spAutoFit/>
          </a:bodyPr>
          <a:lstStyle/>
          <a:p>
            <a:r>
              <a:rPr lang="en-US" b="1" dirty="0"/>
              <a:t>Financial </a:t>
            </a:r>
            <a:r>
              <a:rPr lang="en-US" b="1" dirty="0" smtClean="0"/>
              <a:t>Services and insurance</a:t>
            </a:r>
            <a:endParaRPr lang="en-US" b="1" dirty="0"/>
          </a:p>
        </p:txBody>
      </p:sp>
      <p:sp>
        <p:nvSpPr>
          <p:cNvPr id="39" name="Rectangle 38"/>
          <p:cNvSpPr/>
          <p:nvPr/>
        </p:nvSpPr>
        <p:spPr>
          <a:xfrm>
            <a:off x="3766457" y="13886354"/>
            <a:ext cx="6096000" cy="369332"/>
          </a:xfrm>
          <a:prstGeom prst="rect">
            <a:avLst/>
          </a:prstGeom>
          <a:solidFill>
            <a:srgbClr val="FFFF00"/>
          </a:solidFill>
        </p:spPr>
        <p:txBody>
          <a:bodyPr>
            <a:spAutoFit/>
          </a:bodyPr>
          <a:lstStyle/>
          <a:p>
            <a:r>
              <a:rPr lang="en-US" dirty="0"/>
              <a:t>Healthcare</a:t>
            </a:r>
            <a:endParaRPr lang="en-US" b="1" dirty="0"/>
          </a:p>
        </p:txBody>
      </p:sp>
      <p:sp>
        <p:nvSpPr>
          <p:cNvPr id="40" name="Rectangle 39"/>
          <p:cNvSpPr/>
          <p:nvPr/>
        </p:nvSpPr>
        <p:spPr>
          <a:xfrm>
            <a:off x="3766457" y="15770293"/>
            <a:ext cx="6096000" cy="369332"/>
          </a:xfrm>
          <a:prstGeom prst="rect">
            <a:avLst/>
          </a:prstGeom>
          <a:solidFill>
            <a:srgbClr val="FFFF00"/>
          </a:solidFill>
        </p:spPr>
        <p:txBody>
          <a:bodyPr>
            <a:spAutoFit/>
          </a:bodyPr>
          <a:lstStyle/>
          <a:p>
            <a:r>
              <a:rPr lang="en-US" dirty="0"/>
              <a:t>Communications</a:t>
            </a:r>
            <a:endParaRPr lang="en-US" b="1" dirty="0"/>
          </a:p>
        </p:txBody>
      </p:sp>
      <p:sp>
        <p:nvSpPr>
          <p:cNvPr id="41" name="Rectangle 40"/>
          <p:cNvSpPr/>
          <p:nvPr/>
        </p:nvSpPr>
        <p:spPr>
          <a:xfrm>
            <a:off x="3766457" y="17678509"/>
            <a:ext cx="6096000" cy="369332"/>
          </a:xfrm>
          <a:prstGeom prst="rect">
            <a:avLst/>
          </a:prstGeom>
          <a:solidFill>
            <a:srgbClr val="FFFF00"/>
          </a:solidFill>
        </p:spPr>
        <p:txBody>
          <a:bodyPr>
            <a:spAutoFit/>
          </a:bodyPr>
          <a:lstStyle/>
          <a:p>
            <a:r>
              <a:rPr lang="en-US" dirty="0"/>
              <a:t>Transportation and logistics</a:t>
            </a:r>
          </a:p>
        </p:txBody>
      </p:sp>
      <p:sp>
        <p:nvSpPr>
          <p:cNvPr id="14" name="Rectangle 13"/>
          <p:cNvSpPr/>
          <p:nvPr/>
        </p:nvSpPr>
        <p:spPr>
          <a:xfrm>
            <a:off x="3664856" y="10619528"/>
            <a:ext cx="7053943" cy="584775"/>
          </a:xfrm>
          <a:prstGeom prst="rect">
            <a:avLst/>
          </a:prstGeom>
          <a:solidFill>
            <a:srgbClr val="FFFF00"/>
          </a:solidFill>
        </p:spPr>
        <p:txBody>
          <a:bodyPr wrap="square">
            <a:spAutoFit/>
          </a:bodyPr>
          <a:lstStyle/>
          <a:p>
            <a:r>
              <a:rPr lang="en-US" sz="1600" b="1" dirty="0"/>
              <a:t>Understand and compare performance across segments , analyze customer cohorts, find shopping trends and analyze anomalies in consumer behavior  </a:t>
            </a:r>
          </a:p>
        </p:txBody>
      </p:sp>
      <p:sp>
        <p:nvSpPr>
          <p:cNvPr id="16" name="Rectangle 15"/>
          <p:cNvSpPr/>
          <p:nvPr/>
        </p:nvSpPr>
        <p:spPr>
          <a:xfrm>
            <a:off x="3664856" y="12456246"/>
            <a:ext cx="7053943" cy="584775"/>
          </a:xfrm>
          <a:prstGeom prst="rect">
            <a:avLst/>
          </a:prstGeom>
          <a:solidFill>
            <a:srgbClr val="FFFF00"/>
          </a:solidFill>
        </p:spPr>
        <p:txBody>
          <a:bodyPr wrap="square">
            <a:spAutoFit/>
          </a:bodyPr>
          <a:lstStyle/>
          <a:p>
            <a:r>
              <a:rPr lang="en-US" sz="1600" b="1" dirty="0" smtClean="0"/>
              <a:t>Review your outstanding mortgages, analyze customer claims by product and region, and gain deeper understanding on your securities returns</a:t>
            </a:r>
            <a:endParaRPr lang="en-US" sz="1600" b="1" dirty="0"/>
          </a:p>
        </p:txBody>
      </p:sp>
      <p:sp>
        <p:nvSpPr>
          <p:cNvPr id="17" name="Rectangle 16"/>
          <p:cNvSpPr/>
          <p:nvPr/>
        </p:nvSpPr>
        <p:spPr>
          <a:xfrm>
            <a:off x="3664856" y="14280330"/>
            <a:ext cx="7053943" cy="584775"/>
          </a:xfrm>
          <a:prstGeom prst="rect">
            <a:avLst/>
          </a:prstGeom>
          <a:solidFill>
            <a:srgbClr val="FFFF00"/>
          </a:solidFill>
        </p:spPr>
        <p:txBody>
          <a:bodyPr wrap="square">
            <a:spAutoFit/>
          </a:bodyPr>
          <a:lstStyle/>
          <a:p>
            <a:r>
              <a:rPr lang="en-US" sz="1600" b="1" dirty="0" smtClean="0"/>
              <a:t>Review patient wait times, room turnover, insurance claims, treatment charges and patient satisfaction  </a:t>
            </a:r>
            <a:endParaRPr lang="en-US" sz="1600" b="1" dirty="0"/>
          </a:p>
        </p:txBody>
      </p:sp>
      <p:sp>
        <p:nvSpPr>
          <p:cNvPr id="18" name="Rectangle 17"/>
          <p:cNvSpPr/>
          <p:nvPr/>
        </p:nvSpPr>
        <p:spPr>
          <a:xfrm>
            <a:off x="3664856" y="16086398"/>
            <a:ext cx="7053943" cy="584775"/>
          </a:xfrm>
          <a:prstGeom prst="rect">
            <a:avLst/>
          </a:prstGeom>
          <a:solidFill>
            <a:srgbClr val="FFFF00"/>
          </a:solidFill>
        </p:spPr>
        <p:txBody>
          <a:bodyPr wrap="square">
            <a:spAutoFit/>
          </a:bodyPr>
          <a:lstStyle/>
          <a:p>
            <a:r>
              <a:rPr lang="en-US" sz="1600" b="1" dirty="0" smtClean="0"/>
              <a:t>Understand subscribers behavior, compare performance across products and regions and analyze customer satisfaction   </a:t>
            </a:r>
            <a:endParaRPr lang="en-US" sz="1600" b="1" dirty="0"/>
          </a:p>
        </p:txBody>
      </p:sp>
      <p:pic>
        <p:nvPicPr>
          <p:cNvPr id="2" name="Picture 1"/>
          <p:cNvPicPr>
            <a:picLocks noChangeAspect="1"/>
          </p:cNvPicPr>
          <p:nvPr/>
        </p:nvPicPr>
        <p:blipFill>
          <a:blip r:embed="rId4"/>
          <a:stretch>
            <a:fillRect/>
          </a:stretch>
        </p:blipFill>
        <p:spPr>
          <a:xfrm>
            <a:off x="4445907" y="19571556"/>
            <a:ext cx="2266950" cy="552450"/>
          </a:xfrm>
          <a:prstGeom prst="rect">
            <a:avLst/>
          </a:prstGeom>
        </p:spPr>
      </p:pic>
      <p:sp>
        <p:nvSpPr>
          <p:cNvPr id="19" name="Rectangle 18"/>
          <p:cNvSpPr/>
          <p:nvPr/>
        </p:nvSpPr>
        <p:spPr>
          <a:xfrm>
            <a:off x="2736754" y="19440783"/>
            <a:ext cx="7125703" cy="923330"/>
          </a:xfrm>
          <a:prstGeom prst="rect">
            <a:avLst/>
          </a:prstGeom>
          <a:solidFill>
            <a:srgbClr val="FFFF00"/>
          </a:solidFill>
        </p:spPr>
        <p:txBody>
          <a:bodyPr wrap="square">
            <a:spAutoFit/>
          </a:bodyPr>
          <a:lstStyle/>
          <a:p>
            <a:r>
              <a:rPr lang="en-US" dirty="0" smtClean="0">
                <a:solidFill>
                  <a:srgbClr val="FF0000"/>
                </a:solidFill>
              </a:rPr>
              <a:t>Other industries include:, Legal, Professional Services and Manufacturing</a:t>
            </a:r>
          </a:p>
          <a:p>
            <a:r>
              <a:rPr lang="en-US" dirty="0" smtClean="0">
                <a:solidFill>
                  <a:srgbClr val="FF0000"/>
                </a:solidFill>
              </a:rPr>
              <a:t>If you have data, </a:t>
            </a:r>
            <a:r>
              <a:rPr lang="en-US" dirty="0" err="1" smtClean="0">
                <a:solidFill>
                  <a:srgbClr val="FF0000"/>
                </a:solidFill>
              </a:rPr>
              <a:t>AnswerDock</a:t>
            </a:r>
            <a:r>
              <a:rPr lang="en-US" dirty="0" smtClean="0">
                <a:solidFill>
                  <a:srgbClr val="FF0000"/>
                </a:solidFill>
              </a:rPr>
              <a:t> can help you analyze it and find insights easily , regardless of your industry.  </a:t>
            </a:r>
            <a:endParaRPr lang="en-US" dirty="0">
              <a:solidFill>
                <a:srgbClr val="FF0000"/>
              </a:solidFill>
            </a:endParaRPr>
          </a:p>
        </p:txBody>
      </p:sp>
      <p:sp>
        <p:nvSpPr>
          <p:cNvPr id="20" name="Rectangle 19"/>
          <p:cNvSpPr/>
          <p:nvPr/>
        </p:nvSpPr>
        <p:spPr>
          <a:xfrm>
            <a:off x="3766457" y="18073789"/>
            <a:ext cx="6096000" cy="923330"/>
          </a:xfrm>
          <a:prstGeom prst="rect">
            <a:avLst/>
          </a:prstGeom>
          <a:solidFill>
            <a:srgbClr val="FFFF00"/>
          </a:solidFill>
        </p:spPr>
        <p:txBody>
          <a:bodyPr>
            <a:spAutoFit/>
          </a:bodyPr>
          <a:lstStyle/>
          <a:p>
            <a:r>
              <a:rPr lang="en-US" dirty="0"/>
              <a:t>Analyze performance by shipping category, track inventory levels, gain deeper understanding of delivery performance and understand the reasons behind shipping delays  </a:t>
            </a:r>
          </a:p>
        </p:txBody>
      </p:sp>
    </p:spTree>
    <p:extLst>
      <p:ext uri="{BB962C8B-B14F-4D97-AF65-F5344CB8AC3E}">
        <p14:creationId xmlns:p14="http://schemas.microsoft.com/office/powerpoint/2010/main" val="846436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9195994" y="33879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 detail page - retail</a:t>
            </a:r>
            <a:endParaRPr lang="en-US" b="1" dirty="0">
              <a:solidFill>
                <a:srgbClr val="FF0000"/>
              </a:solidFill>
            </a:endParaRPr>
          </a:p>
        </p:txBody>
      </p:sp>
      <p:pic>
        <p:nvPicPr>
          <p:cNvPr id="4" name="Picture 3"/>
          <p:cNvPicPr>
            <a:picLocks noChangeAspect="1"/>
          </p:cNvPicPr>
          <p:nvPr/>
        </p:nvPicPr>
        <p:blipFill rotWithShape="1">
          <a:blip r:embed="rId2"/>
          <a:srcRect b="11868"/>
          <a:stretch/>
        </p:blipFill>
        <p:spPr>
          <a:xfrm>
            <a:off x="460375" y="1466712"/>
            <a:ext cx="11375238" cy="18326238"/>
          </a:xfrm>
          <a:prstGeom prst="rect">
            <a:avLst/>
          </a:prstGeom>
        </p:spPr>
      </p:pic>
      <p:sp>
        <p:nvSpPr>
          <p:cNvPr id="6" name="Rectangle 5"/>
          <p:cNvSpPr/>
          <p:nvPr/>
        </p:nvSpPr>
        <p:spPr>
          <a:xfrm>
            <a:off x="3099994" y="3206773"/>
            <a:ext cx="6096000" cy="369332"/>
          </a:xfrm>
          <a:prstGeom prst="rect">
            <a:avLst/>
          </a:prstGeom>
          <a:solidFill>
            <a:srgbClr val="FFFF00"/>
          </a:solidFill>
        </p:spPr>
        <p:txBody>
          <a:bodyPr>
            <a:spAutoFit/>
          </a:bodyPr>
          <a:lstStyle/>
          <a:p>
            <a:pPr algn="ctr"/>
            <a:r>
              <a:rPr lang="en-US" b="1" dirty="0" err="1" smtClean="0"/>
              <a:t>Answerdock</a:t>
            </a:r>
            <a:r>
              <a:rPr lang="en-US" b="1" dirty="0" smtClean="0"/>
              <a:t> for Retail, e-commerce and CPG</a:t>
            </a:r>
            <a:endParaRPr lang="en-US" b="1" dirty="0"/>
          </a:p>
        </p:txBody>
      </p:sp>
      <p:sp>
        <p:nvSpPr>
          <p:cNvPr id="7" name="Rectangle 6"/>
          <p:cNvSpPr/>
          <p:nvPr/>
        </p:nvSpPr>
        <p:spPr>
          <a:xfrm>
            <a:off x="2699944" y="7454922"/>
            <a:ext cx="6958406" cy="3956028"/>
          </a:xfrm>
          <a:prstGeom prst="rect">
            <a:avLst/>
          </a:prstGeom>
          <a:solidFill>
            <a:srgbClr val="FFFF00"/>
          </a:solidFill>
        </p:spPr>
        <p:txBody>
          <a:bodyPr wrap="square">
            <a:noAutofit/>
          </a:bodyPr>
          <a:lstStyle/>
          <a:p>
            <a:r>
              <a:rPr lang="en-US" b="1" dirty="0" smtClean="0"/>
              <a:t>Will provide 3-4 animated GIFs</a:t>
            </a:r>
          </a:p>
          <a:p>
            <a:r>
              <a:rPr lang="en-US" b="1" dirty="0" smtClean="0"/>
              <a:t>Each image with title on top :</a:t>
            </a:r>
          </a:p>
          <a:p>
            <a:r>
              <a:rPr lang="en-US" b="1" dirty="0" smtClean="0"/>
              <a:t>1- image1: </a:t>
            </a:r>
          </a:p>
          <a:p>
            <a:r>
              <a:rPr lang="en-US" b="1" dirty="0" smtClean="0"/>
              <a:t>2-image2: </a:t>
            </a:r>
          </a:p>
          <a:p>
            <a:r>
              <a:rPr lang="en-US" b="1" dirty="0" smtClean="0"/>
              <a:t>3-image3:</a:t>
            </a:r>
          </a:p>
          <a:p>
            <a:r>
              <a:rPr lang="en-US" b="1" dirty="0" smtClean="0"/>
              <a:t>4-image4:</a:t>
            </a:r>
          </a:p>
          <a:p>
            <a:endParaRPr lang="en-US" b="1" dirty="0" smtClean="0"/>
          </a:p>
          <a:p>
            <a:endParaRPr lang="en-US" b="1" dirty="0"/>
          </a:p>
          <a:p>
            <a:endParaRPr lang="en-US" b="1" dirty="0"/>
          </a:p>
        </p:txBody>
      </p:sp>
      <p:pic>
        <p:nvPicPr>
          <p:cNvPr id="8" name="Picture 7"/>
          <p:cNvPicPr>
            <a:picLocks noChangeAspect="1"/>
          </p:cNvPicPr>
          <p:nvPr/>
        </p:nvPicPr>
        <p:blipFill>
          <a:blip r:embed="rId3"/>
          <a:stretch>
            <a:fillRect/>
          </a:stretch>
        </p:blipFill>
        <p:spPr>
          <a:xfrm>
            <a:off x="1208260" y="17543523"/>
            <a:ext cx="9879467" cy="2087211"/>
          </a:xfrm>
          <a:prstGeom prst="rect">
            <a:avLst/>
          </a:prstGeom>
        </p:spPr>
      </p:pic>
      <p:sp>
        <p:nvSpPr>
          <p:cNvPr id="9" name="Rectangle 8"/>
          <p:cNvSpPr/>
          <p:nvPr/>
        </p:nvSpPr>
        <p:spPr>
          <a:xfrm>
            <a:off x="2699944" y="13208564"/>
            <a:ext cx="7320451" cy="688629"/>
          </a:xfrm>
          <a:prstGeom prst="rect">
            <a:avLst/>
          </a:prstGeom>
          <a:solidFill>
            <a:srgbClr val="FFFF00"/>
          </a:solidFill>
        </p:spPr>
        <p:txBody>
          <a:bodyPr wrap="square">
            <a:noAutofit/>
          </a:bodyPr>
          <a:lstStyle/>
          <a:p>
            <a:r>
              <a:rPr lang="en-US" b="1" dirty="0" smtClean="0"/>
              <a:t>Employees from every role can become their own data analysts, getting instant answers to make data-driven decisions</a:t>
            </a:r>
            <a:endParaRPr lang="en-US" b="1" dirty="0"/>
          </a:p>
        </p:txBody>
      </p:sp>
      <p:sp>
        <p:nvSpPr>
          <p:cNvPr id="10" name="Rectangle 9"/>
          <p:cNvSpPr/>
          <p:nvPr/>
        </p:nvSpPr>
        <p:spPr>
          <a:xfrm>
            <a:off x="460375" y="15588751"/>
            <a:ext cx="3200503" cy="413249"/>
          </a:xfrm>
          <a:prstGeom prst="rect">
            <a:avLst/>
          </a:prstGeom>
          <a:solidFill>
            <a:srgbClr val="FFFF00"/>
          </a:solidFill>
        </p:spPr>
        <p:txBody>
          <a:bodyPr wrap="square">
            <a:noAutofit/>
          </a:bodyPr>
          <a:lstStyle/>
          <a:p>
            <a:r>
              <a:rPr lang="en-US" b="1" dirty="0" smtClean="0"/>
              <a:t>Buyers and category managers</a:t>
            </a:r>
            <a:endParaRPr lang="en-US" b="1" dirty="0"/>
          </a:p>
        </p:txBody>
      </p:sp>
      <p:sp>
        <p:nvSpPr>
          <p:cNvPr id="11" name="Rectangle 10"/>
          <p:cNvSpPr/>
          <p:nvPr/>
        </p:nvSpPr>
        <p:spPr>
          <a:xfrm>
            <a:off x="3733067" y="15588751"/>
            <a:ext cx="2304961" cy="413249"/>
          </a:xfrm>
          <a:prstGeom prst="rect">
            <a:avLst/>
          </a:prstGeom>
          <a:solidFill>
            <a:srgbClr val="FFFF00"/>
          </a:solidFill>
        </p:spPr>
        <p:txBody>
          <a:bodyPr wrap="square">
            <a:noAutofit/>
          </a:bodyPr>
          <a:lstStyle/>
          <a:p>
            <a:r>
              <a:rPr lang="en-US" b="1" dirty="0" smtClean="0"/>
              <a:t>Operations manager</a:t>
            </a:r>
            <a:endParaRPr lang="en-US" b="1" dirty="0"/>
          </a:p>
        </p:txBody>
      </p:sp>
      <p:sp>
        <p:nvSpPr>
          <p:cNvPr id="12" name="Rectangle 11"/>
          <p:cNvSpPr/>
          <p:nvPr/>
        </p:nvSpPr>
        <p:spPr>
          <a:xfrm>
            <a:off x="8930424" y="15588751"/>
            <a:ext cx="2304961" cy="413249"/>
          </a:xfrm>
          <a:prstGeom prst="rect">
            <a:avLst/>
          </a:prstGeom>
          <a:solidFill>
            <a:srgbClr val="FFFF00"/>
          </a:solidFill>
        </p:spPr>
        <p:txBody>
          <a:bodyPr wrap="square">
            <a:noAutofit/>
          </a:bodyPr>
          <a:lstStyle/>
          <a:p>
            <a:r>
              <a:rPr lang="en-US" b="1" dirty="0" smtClean="0"/>
              <a:t>Management</a:t>
            </a:r>
            <a:endParaRPr lang="en-US" b="1" dirty="0"/>
          </a:p>
        </p:txBody>
      </p:sp>
      <p:sp>
        <p:nvSpPr>
          <p:cNvPr id="14" name="Rectangle 13"/>
          <p:cNvSpPr/>
          <p:nvPr/>
        </p:nvSpPr>
        <p:spPr>
          <a:xfrm>
            <a:off x="2699944" y="13945320"/>
            <a:ext cx="7320451" cy="496318"/>
          </a:xfrm>
          <a:prstGeom prst="rect">
            <a:avLst/>
          </a:prstGeom>
          <a:solidFill>
            <a:srgbClr val="FFFF00"/>
          </a:solidFill>
        </p:spPr>
        <p:txBody>
          <a:bodyPr wrap="square">
            <a:noAutofit/>
          </a:bodyPr>
          <a:lstStyle/>
          <a:p>
            <a:pPr algn="ctr"/>
            <a:r>
              <a:rPr lang="en-US" b="1" dirty="0" smtClean="0"/>
              <a:t>Below are a Few example roles in </a:t>
            </a:r>
            <a:r>
              <a:rPr lang="en-US" b="1" dirty="0" err="1" smtClean="0"/>
              <a:t>retial</a:t>
            </a:r>
            <a:r>
              <a:rPr lang="en-US" b="1" dirty="0" smtClean="0"/>
              <a:t> that can use </a:t>
            </a:r>
            <a:r>
              <a:rPr lang="en-US" b="1" dirty="0" err="1" smtClean="0"/>
              <a:t>Answerdock</a:t>
            </a:r>
            <a:r>
              <a:rPr lang="en-US" b="1" dirty="0" smtClean="0"/>
              <a:t> </a:t>
            </a:r>
            <a:endParaRPr lang="en-US" b="1" dirty="0"/>
          </a:p>
        </p:txBody>
      </p:sp>
      <p:sp>
        <p:nvSpPr>
          <p:cNvPr id="15" name="Rectangle 14"/>
          <p:cNvSpPr/>
          <p:nvPr/>
        </p:nvSpPr>
        <p:spPr>
          <a:xfrm>
            <a:off x="3733067" y="16085069"/>
            <a:ext cx="2304961" cy="662889"/>
          </a:xfrm>
          <a:prstGeom prst="rect">
            <a:avLst/>
          </a:prstGeom>
          <a:solidFill>
            <a:srgbClr val="FFFF00"/>
          </a:solidFill>
        </p:spPr>
        <p:txBody>
          <a:bodyPr wrap="square">
            <a:noAutofit/>
          </a:bodyPr>
          <a:lstStyle/>
          <a:p>
            <a:r>
              <a:rPr lang="en-US" b="1" dirty="0" smtClean="0"/>
              <a:t>Get instant visibility on your sales and warehouse inventory levels across thousands of SKUs</a:t>
            </a:r>
            <a:endParaRPr lang="en-US" b="1" dirty="0"/>
          </a:p>
        </p:txBody>
      </p:sp>
      <p:sp>
        <p:nvSpPr>
          <p:cNvPr id="16" name="Rectangle 15"/>
          <p:cNvSpPr/>
          <p:nvPr/>
        </p:nvSpPr>
        <p:spPr>
          <a:xfrm>
            <a:off x="8960529" y="16085069"/>
            <a:ext cx="2304961" cy="1458454"/>
          </a:xfrm>
          <a:prstGeom prst="rect">
            <a:avLst/>
          </a:prstGeom>
          <a:solidFill>
            <a:srgbClr val="FFFF00"/>
          </a:solidFill>
        </p:spPr>
        <p:txBody>
          <a:bodyPr wrap="square">
            <a:noAutofit/>
          </a:bodyPr>
          <a:lstStyle/>
          <a:p>
            <a:r>
              <a:rPr lang="en-US" b="1" dirty="0" smtClean="0"/>
              <a:t>Analyze sales and orders </a:t>
            </a:r>
            <a:r>
              <a:rPr lang="en-US" b="1" dirty="0" err="1" smtClean="0"/>
              <a:t>volums</a:t>
            </a:r>
            <a:r>
              <a:rPr lang="en-US" b="1" dirty="0" smtClean="0"/>
              <a:t> across categories, products, regions, etc.. and understand peaks and dips in demand</a:t>
            </a:r>
            <a:endParaRPr lang="en-US" b="1" dirty="0"/>
          </a:p>
        </p:txBody>
      </p:sp>
      <p:sp>
        <p:nvSpPr>
          <p:cNvPr id="19" name="Rectangle 18"/>
          <p:cNvSpPr/>
          <p:nvPr/>
        </p:nvSpPr>
        <p:spPr>
          <a:xfrm>
            <a:off x="428031" y="16085069"/>
            <a:ext cx="3127273" cy="1064044"/>
          </a:xfrm>
          <a:prstGeom prst="rect">
            <a:avLst/>
          </a:prstGeom>
          <a:solidFill>
            <a:srgbClr val="FFFF00"/>
          </a:solidFill>
        </p:spPr>
        <p:txBody>
          <a:bodyPr wrap="square">
            <a:noAutofit/>
          </a:bodyPr>
          <a:lstStyle/>
          <a:p>
            <a:r>
              <a:rPr lang="en-US" b="1" dirty="0" smtClean="0"/>
              <a:t>Analyze performance of your categories, brands and customers and discover actionable insights </a:t>
            </a:r>
            <a:endParaRPr lang="en-US" b="1" dirty="0"/>
          </a:p>
        </p:txBody>
      </p:sp>
      <p:sp>
        <p:nvSpPr>
          <p:cNvPr id="20" name="Rectangle 19"/>
          <p:cNvSpPr/>
          <p:nvPr/>
        </p:nvSpPr>
        <p:spPr>
          <a:xfrm>
            <a:off x="6113109" y="15588751"/>
            <a:ext cx="2589891" cy="413249"/>
          </a:xfrm>
          <a:prstGeom prst="rect">
            <a:avLst/>
          </a:prstGeom>
          <a:solidFill>
            <a:srgbClr val="FFFF00"/>
          </a:solidFill>
        </p:spPr>
        <p:txBody>
          <a:bodyPr wrap="square">
            <a:noAutofit/>
          </a:bodyPr>
          <a:lstStyle/>
          <a:p>
            <a:r>
              <a:rPr lang="en-US" b="1" dirty="0" smtClean="0"/>
              <a:t>Omni channel marketers</a:t>
            </a:r>
            <a:endParaRPr lang="en-US" b="1" dirty="0"/>
          </a:p>
        </p:txBody>
      </p:sp>
      <p:sp>
        <p:nvSpPr>
          <p:cNvPr id="21" name="Rectangle 20"/>
          <p:cNvSpPr/>
          <p:nvPr/>
        </p:nvSpPr>
        <p:spPr>
          <a:xfrm>
            <a:off x="6113109" y="16085069"/>
            <a:ext cx="2304961" cy="1608489"/>
          </a:xfrm>
          <a:prstGeom prst="rect">
            <a:avLst/>
          </a:prstGeom>
          <a:solidFill>
            <a:srgbClr val="FFFF00"/>
          </a:solidFill>
        </p:spPr>
        <p:txBody>
          <a:bodyPr wrap="square">
            <a:noAutofit/>
          </a:bodyPr>
          <a:lstStyle/>
          <a:p>
            <a:r>
              <a:rPr lang="en-US" b="1" dirty="0"/>
              <a:t>Analyze </a:t>
            </a:r>
            <a:r>
              <a:rPr lang="en-US" b="1" dirty="0" smtClean="0"/>
              <a:t>marketing campaigns performance and optimize your spend across channels</a:t>
            </a:r>
            <a:endParaRPr lang="en-US" b="1" dirty="0"/>
          </a:p>
        </p:txBody>
      </p:sp>
      <p:sp>
        <p:nvSpPr>
          <p:cNvPr id="2" name="Rectangle 1"/>
          <p:cNvSpPr/>
          <p:nvPr/>
        </p:nvSpPr>
        <p:spPr>
          <a:xfrm>
            <a:off x="3555304" y="6720114"/>
            <a:ext cx="5147696" cy="493486"/>
          </a:xfrm>
          <a:prstGeom prst="rect">
            <a:avLst/>
          </a:prstGeom>
          <a:solidFill>
            <a:srgbClr val="FFFF00"/>
          </a:solidFill>
        </p:spPr>
        <p:txBody>
          <a:bodyPr wrap="square">
            <a:noAutofit/>
          </a:bodyPr>
          <a:lstStyle/>
          <a:p>
            <a:pPr algn="ctr"/>
            <a:r>
              <a:rPr lang="en-US" b="1" dirty="0" smtClean="0">
                <a:solidFill>
                  <a:schemeClr val="tx1"/>
                </a:solidFill>
              </a:rPr>
              <a:t>Image title </a:t>
            </a:r>
            <a:endParaRPr lang="en-US" b="1" dirty="0">
              <a:solidFill>
                <a:schemeClr val="tx1"/>
              </a:solidFill>
            </a:endParaRPr>
          </a:p>
        </p:txBody>
      </p:sp>
    </p:spTree>
    <p:extLst>
      <p:ext uri="{BB962C8B-B14F-4D97-AF65-F5344CB8AC3E}">
        <p14:creationId xmlns:p14="http://schemas.microsoft.com/office/powerpoint/2010/main" val="1334438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9195994" y="33879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 detail page - finance</a:t>
            </a:r>
            <a:endParaRPr lang="en-US" b="1" dirty="0">
              <a:solidFill>
                <a:srgbClr val="FF0000"/>
              </a:solidFill>
            </a:endParaRPr>
          </a:p>
        </p:txBody>
      </p:sp>
      <p:pic>
        <p:nvPicPr>
          <p:cNvPr id="4" name="Picture 3"/>
          <p:cNvPicPr>
            <a:picLocks noChangeAspect="1"/>
          </p:cNvPicPr>
          <p:nvPr/>
        </p:nvPicPr>
        <p:blipFill rotWithShape="1">
          <a:blip r:embed="rId2"/>
          <a:srcRect b="11868"/>
          <a:stretch/>
        </p:blipFill>
        <p:spPr>
          <a:xfrm>
            <a:off x="460375" y="1466712"/>
            <a:ext cx="11375238" cy="18326238"/>
          </a:xfrm>
          <a:prstGeom prst="rect">
            <a:avLst/>
          </a:prstGeom>
        </p:spPr>
      </p:pic>
      <p:sp>
        <p:nvSpPr>
          <p:cNvPr id="6" name="Rectangle 5"/>
          <p:cNvSpPr/>
          <p:nvPr/>
        </p:nvSpPr>
        <p:spPr>
          <a:xfrm>
            <a:off x="3099994" y="3206773"/>
            <a:ext cx="6096000" cy="369332"/>
          </a:xfrm>
          <a:prstGeom prst="rect">
            <a:avLst/>
          </a:prstGeom>
          <a:solidFill>
            <a:srgbClr val="FFFF00"/>
          </a:solidFill>
        </p:spPr>
        <p:txBody>
          <a:bodyPr>
            <a:spAutoFit/>
          </a:bodyPr>
          <a:lstStyle/>
          <a:p>
            <a:pPr algn="ctr"/>
            <a:r>
              <a:rPr lang="en-US" b="1" dirty="0" err="1" smtClean="0"/>
              <a:t>Answerdock</a:t>
            </a:r>
            <a:r>
              <a:rPr lang="en-US" b="1" dirty="0" smtClean="0"/>
              <a:t> for Finance and Insurance </a:t>
            </a:r>
            <a:endParaRPr lang="en-US" b="1" dirty="0"/>
          </a:p>
        </p:txBody>
      </p:sp>
      <p:sp>
        <p:nvSpPr>
          <p:cNvPr id="7" name="Rectangle 6"/>
          <p:cNvSpPr/>
          <p:nvPr/>
        </p:nvSpPr>
        <p:spPr>
          <a:xfrm>
            <a:off x="2699944" y="7454922"/>
            <a:ext cx="6958406" cy="3956028"/>
          </a:xfrm>
          <a:prstGeom prst="rect">
            <a:avLst/>
          </a:prstGeom>
          <a:solidFill>
            <a:srgbClr val="FFFF00"/>
          </a:solidFill>
        </p:spPr>
        <p:txBody>
          <a:bodyPr wrap="square">
            <a:noAutofit/>
          </a:bodyPr>
          <a:lstStyle/>
          <a:p>
            <a:r>
              <a:rPr lang="en-US" b="1" dirty="0" smtClean="0"/>
              <a:t>Will provide 3-4 animated GIFs</a:t>
            </a:r>
          </a:p>
          <a:p>
            <a:r>
              <a:rPr lang="en-US" b="1" dirty="0" smtClean="0"/>
              <a:t>Each image with title on top :</a:t>
            </a:r>
          </a:p>
          <a:p>
            <a:r>
              <a:rPr lang="en-US" b="1" dirty="0" smtClean="0"/>
              <a:t>1- </a:t>
            </a:r>
          </a:p>
          <a:p>
            <a:r>
              <a:rPr lang="en-US" b="1" dirty="0" smtClean="0"/>
              <a:t>2-</a:t>
            </a:r>
          </a:p>
          <a:p>
            <a:r>
              <a:rPr lang="en-US" b="1" dirty="0" smtClean="0"/>
              <a:t>3-</a:t>
            </a:r>
          </a:p>
          <a:p>
            <a:r>
              <a:rPr lang="en-US" b="1" dirty="0" smtClean="0"/>
              <a:t>4-</a:t>
            </a:r>
          </a:p>
          <a:p>
            <a:endParaRPr lang="en-US" b="1" dirty="0" smtClean="0"/>
          </a:p>
          <a:p>
            <a:endParaRPr lang="en-US" b="1" dirty="0"/>
          </a:p>
          <a:p>
            <a:endParaRPr lang="en-US" b="1" dirty="0"/>
          </a:p>
        </p:txBody>
      </p:sp>
      <p:pic>
        <p:nvPicPr>
          <p:cNvPr id="8" name="Picture 7"/>
          <p:cNvPicPr>
            <a:picLocks noChangeAspect="1"/>
          </p:cNvPicPr>
          <p:nvPr/>
        </p:nvPicPr>
        <p:blipFill>
          <a:blip r:embed="rId3"/>
          <a:stretch>
            <a:fillRect/>
          </a:stretch>
        </p:blipFill>
        <p:spPr>
          <a:xfrm>
            <a:off x="1208260" y="17543523"/>
            <a:ext cx="9879467" cy="2087211"/>
          </a:xfrm>
          <a:prstGeom prst="rect">
            <a:avLst/>
          </a:prstGeom>
        </p:spPr>
      </p:pic>
      <p:sp>
        <p:nvSpPr>
          <p:cNvPr id="9" name="Rectangle 8"/>
          <p:cNvSpPr/>
          <p:nvPr/>
        </p:nvSpPr>
        <p:spPr>
          <a:xfrm>
            <a:off x="2699944" y="13208564"/>
            <a:ext cx="7320451" cy="688629"/>
          </a:xfrm>
          <a:prstGeom prst="rect">
            <a:avLst/>
          </a:prstGeom>
          <a:solidFill>
            <a:srgbClr val="FFFF00"/>
          </a:solidFill>
        </p:spPr>
        <p:txBody>
          <a:bodyPr wrap="square">
            <a:noAutofit/>
          </a:bodyPr>
          <a:lstStyle/>
          <a:p>
            <a:r>
              <a:rPr lang="en-US" b="1" dirty="0" smtClean="0"/>
              <a:t>Employees from every role can become their own data analysts, getting instant answers to make data-driven decisions</a:t>
            </a:r>
            <a:endParaRPr lang="en-US" b="1" dirty="0"/>
          </a:p>
        </p:txBody>
      </p:sp>
      <p:sp>
        <p:nvSpPr>
          <p:cNvPr id="10" name="Rectangle 9"/>
          <p:cNvSpPr/>
          <p:nvPr/>
        </p:nvSpPr>
        <p:spPr>
          <a:xfrm>
            <a:off x="460375" y="15588751"/>
            <a:ext cx="3200503" cy="413249"/>
          </a:xfrm>
          <a:prstGeom prst="rect">
            <a:avLst/>
          </a:prstGeom>
          <a:solidFill>
            <a:srgbClr val="FFFF00"/>
          </a:solidFill>
        </p:spPr>
        <p:txBody>
          <a:bodyPr wrap="square">
            <a:noAutofit/>
          </a:bodyPr>
          <a:lstStyle/>
          <a:p>
            <a:r>
              <a:rPr lang="en-US" b="1" dirty="0" smtClean="0"/>
              <a:t>Sales</a:t>
            </a:r>
            <a:endParaRPr lang="en-US" b="1" dirty="0"/>
          </a:p>
        </p:txBody>
      </p:sp>
      <p:sp>
        <p:nvSpPr>
          <p:cNvPr id="11" name="Rectangle 10"/>
          <p:cNvSpPr/>
          <p:nvPr/>
        </p:nvSpPr>
        <p:spPr>
          <a:xfrm>
            <a:off x="3733067" y="15588751"/>
            <a:ext cx="2304961" cy="413249"/>
          </a:xfrm>
          <a:prstGeom prst="rect">
            <a:avLst/>
          </a:prstGeom>
          <a:solidFill>
            <a:srgbClr val="FFFF00"/>
          </a:solidFill>
        </p:spPr>
        <p:txBody>
          <a:bodyPr wrap="square">
            <a:noAutofit/>
          </a:bodyPr>
          <a:lstStyle/>
          <a:p>
            <a:r>
              <a:rPr lang="en-US" b="1" dirty="0" smtClean="0"/>
              <a:t>Mortgage Brokers</a:t>
            </a:r>
            <a:endParaRPr lang="en-US" b="1" dirty="0"/>
          </a:p>
        </p:txBody>
      </p:sp>
      <p:sp>
        <p:nvSpPr>
          <p:cNvPr id="12" name="Rectangle 11"/>
          <p:cNvSpPr/>
          <p:nvPr/>
        </p:nvSpPr>
        <p:spPr>
          <a:xfrm>
            <a:off x="8930424" y="15588751"/>
            <a:ext cx="2304961" cy="413249"/>
          </a:xfrm>
          <a:prstGeom prst="rect">
            <a:avLst/>
          </a:prstGeom>
          <a:solidFill>
            <a:srgbClr val="FFFF00"/>
          </a:solidFill>
        </p:spPr>
        <p:txBody>
          <a:bodyPr wrap="square">
            <a:noAutofit/>
          </a:bodyPr>
          <a:lstStyle/>
          <a:p>
            <a:r>
              <a:rPr lang="en-US" b="1" dirty="0" smtClean="0"/>
              <a:t>Management</a:t>
            </a:r>
            <a:endParaRPr lang="en-US" b="1" dirty="0"/>
          </a:p>
        </p:txBody>
      </p:sp>
      <p:sp>
        <p:nvSpPr>
          <p:cNvPr id="14" name="Rectangle 13"/>
          <p:cNvSpPr/>
          <p:nvPr/>
        </p:nvSpPr>
        <p:spPr>
          <a:xfrm>
            <a:off x="1843315" y="13945320"/>
            <a:ext cx="8177082" cy="496318"/>
          </a:xfrm>
          <a:prstGeom prst="rect">
            <a:avLst/>
          </a:prstGeom>
          <a:solidFill>
            <a:srgbClr val="FFFF00"/>
          </a:solidFill>
        </p:spPr>
        <p:txBody>
          <a:bodyPr wrap="square">
            <a:noAutofit/>
          </a:bodyPr>
          <a:lstStyle/>
          <a:p>
            <a:pPr algn="ctr"/>
            <a:r>
              <a:rPr lang="en-US" b="1" dirty="0" smtClean="0"/>
              <a:t>Below are a Few example roles in Finance and Insurance that can use </a:t>
            </a:r>
            <a:r>
              <a:rPr lang="en-US" b="1" dirty="0" err="1" smtClean="0"/>
              <a:t>Answerdock</a:t>
            </a:r>
            <a:r>
              <a:rPr lang="en-US" b="1" dirty="0" smtClean="0"/>
              <a:t>.  </a:t>
            </a:r>
            <a:endParaRPr lang="en-US" b="1" dirty="0"/>
          </a:p>
        </p:txBody>
      </p:sp>
      <p:sp>
        <p:nvSpPr>
          <p:cNvPr id="15" name="Rectangle 14"/>
          <p:cNvSpPr/>
          <p:nvPr/>
        </p:nvSpPr>
        <p:spPr>
          <a:xfrm>
            <a:off x="3733067" y="16085069"/>
            <a:ext cx="2304961" cy="1458454"/>
          </a:xfrm>
          <a:prstGeom prst="rect">
            <a:avLst/>
          </a:prstGeom>
          <a:solidFill>
            <a:srgbClr val="FFFF00"/>
          </a:solidFill>
        </p:spPr>
        <p:txBody>
          <a:bodyPr wrap="square">
            <a:noAutofit/>
          </a:bodyPr>
          <a:lstStyle/>
          <a:p>
            <a:r>
              <a:rPr lang="en-US" b="1" dirty="0" smtClean="0"/>
              <a:t>Understand status of customer loans across the channels mix. Predict segments with higher default probability through simply asking a question</a:t>
            </a:r>
            <a:endParaRPr lang="en-US" b="1" dirty="0"/>
          </a:p>
        </p:txBody>
      </p:sp>
      <p:sp>
        <p:nvSpPr>
          <p:cNvPr id="16" name="Rectangle 15"/>
          <p:cNvSpPr/>
          <p:nvPr/>
        </p:nvSpPr>
        <p:spPr>
          <a:xfrm>
            <a:off x="8960529" y="16085069"/>
            <a:ext cx="2304961" cy="1752988"/>
          </a:xfrm>
          <a:prstGeom prst="rect">
            <a:avLst/>
          </a:prstGeom>
          <a:solidFill>
            <a:srgbClr val="FFFF00"/>
          </a:solidFill>
        </p:spPr>
        <p:txBody>
          <a:bodyPr wrap="square">
            <a:noAutofit/>
          </a:bodyPr>
          <a:lstStyle/>
          <a:p>
            <a:r>
              <a:rPr lang="en-US" b="1" dirty="0" smtClean="0"/>
              <a:t>Analyze performance across regions, products, customers and teams. Receive dashboards and alerts to your inbox</a:t>
            </a:r>
            <a:endParaRPr lang="en-US" b="1" dirty="0"/>
          </a:p>
        </p:txBody>
      </p:sp>
      <p:sp>
        <p:nvSpPr>
          <p:cNvPr id="19" name="Rectangle 18"/>
          <p:cNvSpPr/>
          <p:nvPr/>
        </p:nvSpPr>
        <p:spPr>
          <a:xfrm>
            <a:off x="428031" y="16085068"/>
            <a:ext cx="3127273" cy="1375385"/>
          </a:xfrm>
          <a:prstGeom prst="rect">
            <a:avLst/>
          </a:prstGeom>
          <a:solidFill>
            <a:srgbClr val="FFFF00"/>
          </a:solidFill>
        </p:spPr>
        <p:txBody>
          <a:bodyPr wrap="square">
            <a:noAutofit/>
          </a:bodyPr>
          <a:lstStyle/>
          <a:p>
            <a:r>
              <a:rPr lang="en-US" b="1" dirty="0" smtClean="0"/>
              <a:t>Capitalize on sales opportunities, understand sales trends and compare performance per customer segments </a:t>
            </a:r>
            <a:endParaRPr lang="en-US" b="1" dirty="0"/>
          </a:p>
        </p:txBody>
      </p:sp>
      <p:sp>
        <p:nvSpPr>
          <p:cNvPr id="20" name="Rectangle 19"/>
          <p:cNvSpPr/>
          <p:nvPr/>
        </p:nvSpPr>
        <p:spPr>
          <a:xfrm>
            <a:off x="6113109" y="15588751"/>
            <a:ext cx="2589891" cy="413249"/>
          </a:xfrm>
          <a:prstGeom prst="rect">
            <a:avLst/>
          </a:prstGeom>
          <a:solidFill>
            <a:srgbClr val="FFFF00"/>
          </a:solidFill>
        </p:spPr>
        <p:txBody>
          <a:bodyPr wrap="square">
            <a:noAutofit/>
          </a:bodyPr>
          <a:lstStyle/>
          <a:p>
            <a:r>
              <a:rPr lang="en-US" b="1" dirty="0" smtClean="0"/>
              <a:t>Trading professionals</a:t>
            </a:r>
            <a:endParaRPr lang="en-US" b="1" dirty="0"/>
          </a:p>
        </p:txBody>
      </p:sp>
      <p:sp>
        <p:nvSpPr>
          <p:cNvPr id="21" name="Rectangle 20"/>
          <p:cNvSpPr/>
          <p:nvPr/>
        </p:nvSpPr>
        <p:spPr>
          <a:xfrm>
            <a:off x="6113109" y="16085069"/>
            <a:ext cx="2304961" cy="1608489"/>
          </a:xfrm>
          <a:prstGeom prst="rect">
            <a:avLst/>
          </a:prstGeom>
          <a:solidFill>
            <a:srgbClr val="FFFF00"/>
          </a:solidFill>
        </p:spPr>
        <p:txBody>
          <a:bodyPr wrap="square">
            <a:noAutofit/>
          </a:bodyPr>
          <a:lstStyle/>
          <a:p>
            <a:r>
              <a:rPr lang="en-US" b="1" dirty="0" smtClean="0"/>
              <a:t>Understand the returns across your securities and spot trends and correlations </a:t>
            </a:r>
            <a:endParaRPr lang="en-US" b="1" dirty="0"/>
          </a:p>
        </p:txBody>
      </p:sp>
      <p:sp>
        <p:nvSpPr>
          <p:cNvPr id="22" name="Rectangle 21"/>
          <p:cNvSpPr/>
          <p:nvPr/>
        </p:nvSpPr>
        <p:spPr>
          <a:xfrm>
            <a:off x="1684421" y="5148195"/>
            <a:ext cx="8783053" cy="646331"/>
          </a:xfrm>
          <a:prstGeom prst="rect">
            <a:avLst/>
          </a:prstGeom>
          <a:solidFill>
            <a:srgbClr val="FFFF00"/>
          </a:solidFill>
        </p:spPr>
        <p:txBody>
          <a:bodyPr wrap="square">
            <a:spAutoFit/>
          </a:bodyPr>
          <a:lstStyle/>
          <a:p>
            <a:r>
              <a:rPr lang="en-US" b="1" dirty="0"/>
              <a:t>Through simple questions, </a:t>
            </a:r>
            <a:r>
              <a:rPr lang="en-US" b="1" dirty="0" smtClean="0"/>
              <a:t>you can review </a:t>
            </a:r>
            <a:r>
              <a:rPr lang="en-US" b="1" dirty="0"/>
              <a:t>your outstanding mortgages, analyze customer claims by product and region, and gain deeper understanding on your securities returns</a:t>
            </a:r>
          </a:p>
        </p:txBody>
      </p:sp>
      <p:sp>
        <p:nvSpPr>
          <p:cNvPr id="25" name="Rectangle 24"/>
          <p:cNvSpPr/>
          <p:nvPr/>
        </p:nvSpPr>
        <p:spPr>
          <a:xfrm>
            <a:off x="1944914" y="5925721"/>
            <a:ext cx="8116629" cy="369332"/>
          </a:xfrm>
          <a:prstGeom prst="rect">
            <a:avLst/>
          </a:prstGeom>
          <a:solidFill>
            <a:srgbClr val="FFFF00"/>
          </a:solidFill>
        </p:spPr>
        <p:txBody>
          <a:bodyPr wrap="square">
            <a:spAutoFit/>
          </a:bodyPr>
          <a:lstStyle/>
          <a:p>
            <a:pPr algn="ctr"/>
            <a:r>
              <a:rPr lang="en-US" b="1" dirty="0" smtClean="0"/>
              <a:t>See how </a:t>
            </a:r>
            <a:r>
              <a:rPr lang="en-US" b="1" dirty="0" err="1" smtClean="0"/>
              <a:t>AnswerDock</a:t>
            </a:r>
            <a:r>
              <a:rPr lang="en-US" b="1" dirty="0" smtClean="0"/>
              <a:t> can help financial institutions become fully data-driven</a:t>
            </a:r>
            <a:endParaRPr lang="en-US" b="1" dirty="0"/>
          </a:p>
        </p:txBody>
      </p:sp>
      <p:sp>
        <p:nvSpPr>
          <p:cNvPr id="23" name="Rectangle 22"/>
          <p:cNvSpPr/>
          <p:nvPr/>
        </p:nvSpPr>
        <p:spPr>
          <a:xfrm>
            <a:off x="3555304" y="6720114"/>
            <a:ext cx="5147696" cy="493486"/>
          </a:xfrm>
          <a:prstGeom prst="rect">
            <a:avLst/>
          </a:prstGeom>
          <a:solidFill>
            <a:srgbClr val="FFFF00"/>
          </a:solidFill>
        </p:spPr>
        <p:txBody>
          <a:bodyPr wrap="square">
            <a:noAutofit/>
          </a:bodyPr>
          <a:lstStyle/>
          <a:p>
            <a:pPr algn="ctr"/>
            <a:r>
              <a:rPr lang="en-US" b="1" dirty="0" smtClean="0">
                <a:solidFill>
                  <a:schemeClr val="tx1"/>
                </a:solidFill>
              </a:rPr>
              <a:t>Image title </a:t>
            </a:r>
            <a:endParaRPr lang="en-US" b="1" dirty="0">
              <a:solidFill>
                <a:schemeClr val="tx1"/>
              </a:solidFill>
            </a:endParaRPr>
          </a:p>
        </p:txBody>
      </p:sp>
    </p:spTree>
    <p:extLst>
      <p:ext uri="{BB962C8B-B14F-4D97-AF65-F5344CB8AC3E}">
        <p14:creationId xmlns:p14="http://schemas.microsoft.com/office/powerpoint/2010/main" val="3884304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https://app.asana.com/app/asana/-/get_asset?asset_id=716771869090979"/>
          <p:cNvSpPr>
            <a:spLocks noChangeAspect="1" noChangeArrowheads="1"/>
          </p:cNvSpPr>
          <p:nvPr/>
        </p:nvSpPr>
        <p:spPr bwMode="auto">
          <a:xfrm>
            <a:off x="-17665700" y="-577850"/>
            <a:ext cx="1219200" cy="12192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5760" tIns="182880" rIns="365760" bIns="182880" numCol="1" anchor="t" anchorCtr="0" compatLnSpc="1">
            <a:prstTxWarp prst="textNoShape">
              <a:avLst/>
            </a:prstTxWarp>
          </a:bodyPr>
          <a:lstStyle/>
          <a:p>
            <a:endParaRPr lang="en-US" sz="7200"/>
          </a:p>
        </p:txBody>
      </p:sp>
      <p:sp>
        <p:nvSpPr>
          <p:cNvPr id="55" name="Rectangle 54"/>
          <p:cNvSpPr/>
          <p:nvPr/>
        </p:nvSpPr>
        <p:spPr>
          <a:xfrm>
            <a:off x="9195994" y="338790"/>
            <a:ext cx="1689444" cy="6316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0000"/>
                </a:solidFill>
              </a:rPr>
              <a:t>Solution detail page - finance</a:t>
            </a:r>
            <a:endParaRPr lang="en-US" b="1" dirty="0">
              <a:solidFill>
                <a:srgbClr val="FF0000"/>
              </a:solidFill>
            </a:endParaRPr>
          </a:p>
        </p:txBody>
      </p:sp>
      <p:pic>
        <p:nvPicPr>
          <p:cNvPr id="4" name="Picture 3"/>
          <p:cNvPicPr>
            <a:picLocks noChangeAspect="1"/>
          </p:cNvPicPr>
          <p:nvPr/>
        </p:nvPicPr>
        <p:blipFill rotWithShape="1">
          <a:blip r:embed="rId2"/>
          <a:srcRect b="11868"/>
          <a:stretch/>
        </p:blipFill>
        <p:spPr>
          <a:xfrm>
            <a:off x="460375" y="1466712"/>
            <a:ext cx="11375238" cy="18326238"/>
          </a:xfrm>
          <a:prstGeom prst="rect">
            <a:avLst/>
          </a:prstGeom>
        </p:spPr>
      </p:pic>
      <p:sp>
        <p:nvSpPr>
          <p:cNvPr id="6" name="Rectangle 5"/>
          <p:cNvSpPr/>
          <p:nvPr/>
        </p:nvSpPr>
        <p:spPr>
          <a:xfrm>
            <a:off x="3099994" y="3206773"/>
            <a:ext cx="6096000" cy="369332"/>
          </a:xfrm>
          <a:prstGeom prst="rect">
            <a:avLst/>
          </a:prstGeom>
          <a:solidFill>
            <a:srgbClr val="FFFF00"/>
          </a:solidFill>
        </p:spPr>
        <p:txBody>
          <a:bodyPr>
            <a:spAutoFit/>
          </a:bodyPr>
          <a:lstStyle/>
          <a:p>
            <a:pPr algn="ctr"/>
            <a:r>
              <a:rPr lang="en-US" b="1" dirty="0" err="1" smtClean="0"/>
              <a:t>Answerdock</a:t>
            </a:r>
            <a:r>
              <a:rPr lang="en-US" b="1" dirty="0" smtClean="0"/>
              <a:t> for Healthcare</a:t>
            </a:r>
            <a:endParaRPr lang="en-US" b="1" dirty="0"/>
          </a:p>
        </p:txBody>
      </p:sp>
      <p:sp>
        <p:nvSpPr>
          <p:cNvPr id="7" name="Rectangle 6"/>
          <p:cNvSpPr/>
          <p:nvPr/>
        </p:nvSpPr>
        <p:spPr>
          <a:xfrm>
            <a:off x="2699944" y="7454922"/>
            <a:ext cx="6958406" cy="3956028"/>
          </a:xfrm>
          <a:prstGeom prst="rect">
            <a:avLst/>
          </a:prstGeom>
          <a:solidFill>
            <a:srgbClr val="FFFF00"/>
          </a:solidFill>
        </p:spPr>
        <p:txBody>
          <a:bodyPr wrap="square">
            <a:noAutofit/>
          </a:bodyPr>
          <a:lstStyle/>
          <a:p>
            <a:r>
              <a:rPr lang="en-US" b="1" dirty="0" smtClean="0"/>
              <a:t>Will provide 3-4 animated GIFs</a:t>
            </a:r>
          </a:p>
          <a:p>
            <a:r>
              <a:rPr lang="en-US" b="1" dirty="0" smtClean="0"/>
              <a:t>Each image with title on top :</a:t>
            </a:r>
          </a:p>
          <a:p>
            <a:r>
              <a:rPr lang="en-US" b="1" dirty="0" smtClean="0"/>
              <a:t>1- </a:t>
            </a:r>
          </a:p>
          <a:p>
            <a:r>
              <a:rPr lang="en-US" b="1" dirty="0" smtClean="0"/>
              <a:t>2-</a:t>
            </a:r>
          </a:p>
          <a:p>
            <a:r>
              <a:rPr lang="en-US" b="1" dirty="0" smtClean="0"/>
              <a:t>3-</a:t>
            </a:r>
          </a:p>
          <a:p>
            <a:r>
              <a:rPr lang="en-US" b="1" dirty="0" smtClean="0"/>
              <a:t>4-</a:t>
            </a:r>
          </a:p>
          <a:p>
            <a:endParaRPr lang="en-US" b="1" dirty="0" smtClean="0"/>
          </a:p>
          <a:p>
            <a:endParaRPr lang="en-US" b="1" dirty="0"/>
          </a:p>
          <a:p>
            <a:endParaRPr lang="en-US" b="1" dirty="0"/>
          </a:p>
        </p:txBody>
      </p:sp>
      <p:pic>
        <p:nvPicPr>
          <p:cNvPr id="8" name="Picture 7"/>
          <p:cNvPicPr>
            <a:picLocks noChangeAspect="1"/>
          </p:cNvPicPr>
          <p:nvPr/>
        </p:nvPicPr>
        <p:blipFill>
          <a:blip r:embed="rId3"/>
          <a:stretch>
            <a:fillRect/>
          </a:stretch>
        </p:blipFill>
        <p:spPr>
          <a:xfrm>
            <a:off x="1208260" y="17543523"/>
            <a:ext cx="9879467" cy="2087211"/>
          </a:xfrm>
          <a:prstGeom prst="rect">
            <a:avLst/>
          </a:prstGeom>
        </p:spPr>
      </p:pic>
      <p:sp>
        <p:nvSpPr>
          <p:cNvPr id="9" name="Rectangle 8"/>
          <p:cNvSpPr/>
          <p:nvPr/>
        </p:nvSpPr>
        <p:spPr>
          <a:xfrm>
            <a:off x="2699944" y="13208564"/>
            <a:ext cx="7320451" cy="688629"/>
          </a:xfrm>
          <a:prstGeom prst="rect">
            <a:avLst/>
          </a:prstGeom>
          <a:solidFill>
            <a:srgbClr val="FFFF00"/>
          </a:solidFill>
        </p:spPr>
        <p:txBody>
          <a:bodyPr wrap="square">
            <a:noAutofit/>
          </a:bodyPr>
          <a:lstStyle/>
          <a:p>
            <a:r>
              <a:rPr lang="en-US" b="1" dirty="0" smtClean="0"/>
              <a:t>Employees from every role can become their own data analysts, getting instant answers to make data-driven decisions</a:t>
            </a:r>
            <a:endParaRPr lang="en-US" b="1" dirty="0"/>
          </a:p>
        </p:txBody>
      </p:sp>
      <p:sp>
        <p:nvSpPr>
          <p:cNvPr id="10" name="Rectangle 9"/>
          <p:cNvSpPr/>
          <p:nvPr/>
        </p:nvSpPr>
        <p:spPr>
          <a:xfrm>
            <a:off x="460375" y="15588751"/>
            <a:ext cx="3200503" cy="413249"/>
          </a:xfrm>
          <a:prstGeom prst="rect">
            <a:avLst/>
          </a:prstGeom>
          <a:solidFill>
            <a:srgbClr val="FFFF00"/>
          </a:solidFill>
        </p:spPr>
        <p:txBody>
          <a:bodyPr wrap="square">
            <a:noAutofit/>
          </a:bodyPr>
          <a:lstStyle/>
          <a:p>
            <a:r>
              <a:rPr lang="en-US" b="1" dirty="0" smtClean="0"/>
              <a:t>Facilities managers</a:t>
            </a:r>
            <a:endParaRPr lang="en-US" b="1" dirty="0"/>
          </a:p>
        </p:txBody>
      </p:sp>
      <p:sp>
        <p:nvSpPr>
          <p:cNvPr id="11" name="Rectangle 10"/>
          <p:cNvSpPr/>
          <p:nvPr/>
        </p:nvSpPr>
        <p:spPr>
          <a:xfrm>
            <a:off x="3733067" y="15588751"/>
            <a:ext cx="2304961" cy="413249"/>
          </a:xfrm>
          <a:prstGeom prst="rect">
            <a:avLst/>
          </a:prstGeom>
          <a:solidFill>
            <a:srgbClr val="FFFF00"/>
          </a:solidFill>
        </p:spPr>
        <p:txBody>
          <a:bodyPr wrap="square">
            <a:noAutofit/>
          </a:bodyPr>
          <a:lstStyle/>
          <a:p>
            <a:r>
              <a:rPr lang="en-US" b="1" dirty="0" smtClean="0"/>
              <a:t>Researchers </a:t>
            </a:r>
            <a:endParaRPr lang="en-US" b="1" dirty="0"/>
          </a:p>
        </p:txBody>
      </p:sp>
      <p:sp>
        <p:nvSpPr>
          <p:cNvPr id="12" name="Rectangle 11"/>
          <p:cNvSpPr/>
          <p:nvPr/>
        </p:nvSpPr>
        <p:spPr>
          <a:xfrm>
            <a:off x="6227769" y="15486843"/>
            <a:ext cx="2304961" cy="413249"/>
          </a:xfrm>
          <a:prstGeom prst="rect">
            <a:avLst/>
          </a:prstGeom>
          <a:solidFill>
            <a:srgbClr val="FFFF00"/>
          </a:solidFill>
        </p:spPr>
        <p:txBody>
          <a:bodyPr wrap="square">
            <a:noAutofit/>
          </a:bodyPr>
          <a:lstStyle/>
          <a:p>
            <a:r>
              <a:rPr lang="en-US" b="1" dirty="0" smtClean="0"/>
              <a:t>Management</a:t>
            </a:r>
            <a:endParaRPr lang="en-US" b="1" dirty="0"/>
          </a:p>
        </p:txBody>
      </p:sp>
      <p:sp>
        <p:nvSpPr>
          <p:cNvPr id="14" name="Rectangle 13"/>
          <p:cNvSpPr/>
          <p:nvPr/>
        </p:nvSpPr>
        <p:spPr>
          <a:xfrm>
            <a:off x="1843315" y="13945320"/>
            <a:ext cx="8177082" cy="496318"/>
          </a:xfrm>
          <a:prstGeom prst="rect">
            <a:avLst/>
          </a:prstGeom>
          <a:solidFill>
            <a:srgbClr val="FFFF00"/>
          </a:solidFill>
        </p:spPr>
        <p:txBody>
          <a:bodyPr wrap="square">
            <a:noAutofit/>
          </a:bodyPr>
          <a:lstStyle/>
          <a:p>
            <a:pPr algn="ctr"/>
            <a:r>
              <a:rPr lang="en-US" b="1" dirty="0" smtClean="0"/>
              <a:t>Below are a few example roles in Healthcare that can use </a:t>
            </a:r>
            <a:r>
              <a:rPr lang="en-US" b="1" dirty="0" err="1" smtClean="0"/>
              <a:t>Answerdock</a:t>
            </a:r>
            <a:r>
              <a:rPr lang="en-US" b="1" dirty="0" smtClean="0"/>
              <a:t>.  </a:t>
            </a:r>
            <a:endParaRPr lang="en-US" b="1" dirty="0"/>
          </a:p>
        </p:txBody>
      </p:sp>
      <p:sp>
        <p:nvSpPr>
          <p:cNvPr id="15" name="Rectangle 14"/>
          <p:cNvSpPr/>
          <p:nvPr/>
        </p:nvSpPr>
        <p:spPr>
          <a:xfrm>
            <a:off x="3733067" y="16085069"/>
            <a:ext cx="2304961" cy="1458454"/>
          </a:xfrm>
          <a:prstGeom prst="rect">
            <a:avLst/>
          </a:prstGeom>
          <a:solidFill>
            <a:srgbClr val="FFFF00"/>
          </a:solidFill>
        </p:spPr>
        <p:txBody>
          <a:bodyPr wrap="square">
            <a:noAutofit/>
          </a:bodyPr>
          <a:lstStyle/>
          <a:p>
            <a:r>
              <a:rPr lang="en-US" b="1" dirty="0" smtClean="0"/>
              <a:t>Analyze trial results, discover trends and correlations with a simple question</a:t>
            </a:r>
            <a:endParaRPr lang="en-US" b="1" dirty="0"/>
          </a:p>
        </p:txBody>
      </p:sp>
      <p:sp>
        <p:nvSpPr>
          <p:cNvPr id="16" name="Rectangle 15"/>
          <p:cNvSpPr/>
          <p:nvPr/>
        </p:nvSpPr>
        <p:spPr>
          <a:xfrm>
            <a:off x="6257874" y="15983161"/>
            <a:ext cx="2304961" cy="1752988"/>
          </a:xfrm>
          <a:prstGeom prst="rect">
            <a:avLst/>
          </a:prstGeom>
          <a:solidFill>
            <a:srgbClr val="FFFF00"/>
          </a:solidFill>
        </p:spPr>
        <p:txBody>
          <a:bodyPr wrap="square">
            <a:noAutofit/>
          </a:bodyPr>
          <a:lstStyle/>
          <a:p>
            <a:r>
              <a:rPr lang="en-US" b="1" dirty="0" smtClean="0"/>
              <a:t>Analyze performance across regions, services and departments. Receive dashboards and alerts to your inbox</a:t>
            </a:r>
            <a:endParaRPr lang="en-US" b="1" dirty="0"/>
          </a:p>
        </p:txBody>
      </p:sp>
      <p:sp>
        <p:nvSpPr>
          <p:cNvPr id="19" name="Rectangle 18"/>
          <p:cNvSpPr/>
          <p:nvPr/>
        </p:nvSpPr>
        <p:spPr>
          <a:xfrm>
            <a:off x="428031" y="16085068"/>
            <a:ext cx="3127273" cy="1375385"/>
          </a:xfrm>
          <a:prstGeom prst="rect">
            <a:avLst/>
          </a:prstGeom>
          <a:solidFill>
            <a:srgbClr val="FFFF00"/>
          </a:solidFill>
        </p:spPr>
        <p:txBody>
          <a:bodyPr wrap="square">
            <a:noAutofit/>
          </a:bodyPr>
          <a:lstStyle/>
          <a:p>
            <a:r>
              <a:rPr lang="en-US" b="1" dirty="0" smtClean="0"/>
              <a:t>Analyze patient turnover, increase hospital utilization and decrease wait times by better understanding your performance</a:t>
            </a:r>
            <a:endParaRPr lang="en-US" b="1" dirty="0"/>
          </a:p>
        </p:txBody>
      </p:sp>
      <p:sp>
        <p:nvSpPr>
          <p:cNvPr id="22" name="Rectangle 21"/>
          <p:cNvSpPr/>
          <p:nvPr/>
        </p:nvSpPr>
        <p:spPr>
          <a:xfrm>
            <a:off x="1684421" y="5148195"/>
            <a:ext cx="8783053" cy="646331"/>
          </a:xfrm>
          <a:prstGeom prst="rect">
            <a:avLst/>
          </a:prstGeom>
          <a:solidFill>
            <a:srgbClr val="FFFF00"/>
          </a:solidFill>
        </p:spPr>
        <p:txBody>
          <a:bodyPr wrap="square">
            <a:spAutoFit/>
          </a:bodyPr>
          <a:lstStyle/>
          <a:p>
            <a:r>
              <a:rPr lang="en-US" b="1" dirty="0" smtClean="0"/>
              <a:t>Through simple questions, you can review </a:t>
            </a:r>
            <a:r>
              <a:rPr lang="en-US" b="1" dirty="0"/>
              <a:t>patient wait times, room turnover, </a:t>
            </a:r>
            <a:r>
              <a:rPr lang="en-US" b="1" dirty="0" smtClean="0"/>
              <a:t> </a:t>
            </a:r>
            <a:r>
              <a:rPr lang="en-US" b="1" dirty="0"/>
              <a:t>treatment </a:t>
            </a:r>
            <a:r>
              <a:rPr lang="en-US" b="1" dirty="0" smtClean="0"/>
              <a:t>charges, drug trial results and </a:t>
            </a:r>
            <a:r>
              <a:rPr lang="en-US" b="1" dirty="0"/>
              <a:t>patient </a:t>
            </a:r>
            <a:r>
              <a:rPr lang="en-US" b="1" dirty="0" smtClean="0"/>
              <a:t>satisfaction.  </a:t>
            </a:r>
            <a:endParaRPr lang="en-US" b="1" dirty="0"/>
          </a:p>
        </p:txBody>
      </p:sp>
      <p:sp>
        <p:nvSpPr>
          <p:cNvPr id="25" name="Rectangle 24"/>
          <p:cNvSpPr/>
          <p:nvPr/>
        </p:nvSpPr>
        <p:spPr>
          <a:xfrm>
            <a:off x="1944914" y="5925721"/>
            <a:ext cx="8116629" cy="369332"/>
          </a:xfrm>
          <a:prstGeom prst="rect">
            <a:avLst/>
          </a:prstGeom>
          <a:solidFill>
            <a:srgbClr val="FFFF00"/>
          </a:solidFill>
        </p:spPr>
        <p:txBody>
          <a:bodyPr wrap="square">
            <a:spAutoFit/>
          </a:bodyPr>
          <a:lstStyle/>
          <a:p>
            <a:pPr algn="ctr"/>
            <a:r>
              <a:rPr lang="en-US" b="1" dirty="0" smtClean="0"/>
              <a:t>See how </a:t>
            </a:r>
            <a:r>
              <a:rPr lang="en-US" b="1" dirty="0" err="1" smtClean="0"/>
              <a:t>AnswerDock</a:t>
            </a:r>
            <a:r>
              <a:rPr lang="en-US" b="1" dirty="0" smtClean="0"/>
              <a:t> can help Healthcare institutions become fully data-driven</a:t>
            </a:r>
            <a:endParaRPr lang="en-US" b="1" dirty="0"/>
          </a:p>
        </p:txBody>
      </p:sp>
      <p:sp>
        <p:nvSpPr>
          <p:cNvPr id="23" name="Rectangle 22"/>
          <p:cNvSpPr/>
          <p:nvPr/>
        </p:nvSpPr>
        <p:spPr>
          <a:xfrm>
            <a:off x="3555304" y="6720114"/>
            <a:ext cx="5147696" cy="493486"/>
          </a:xfrm>
          <a:prstGeom prst="rect">
            <a:avLst/>
          </a:prstGeom>
          <a:solidFill>
            <a:srgbClr val="FFFF00"/>
          </a:solidFill>
        </p:spPr>
        <p:txBody>
          <a:bodyPr wrap="square">
            <a:noAutofit/>
          </a:bodyPr>
          <a:lstStyle/>
          <a:p>
            <a:pPr algn="ctr"/>
            <a:r>
              <a:rPr lang="en-US" b="1" dirty="0" smtClean="0">
                <a:solidFill>
                  <a:schemeClr val="tx1"/>
                </a:solidFill>
              </a:rPr>
              <a:t>Image title </a:t>
            </a:r>
            <a:endParaRPr lang="en-US" b="1" dirty="0">
              <a:solidFill>
                <a:schemeClr val="tx1"/>
              </a:solidFill>
            </a:endParaRPr>
          </a:p>
        </p:txBody>
      </p:sp>
    </p:spTree>
    <p:extLst>
      <p:ext uri="{BB962C8B-B14F-4D97-AF65-F5344CB8AC3E}">
        <p14:creationId xmlns:p14="http://schemas.microsoft.com/office/powerpoint/2010/main" val="4284782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15699</TotalTime>
  <Words>2369</Words>
  <Application>Microsoft Office PowerPoint</Application>
  <PresentationFormat>Custom</PresentationFormat>
  <Paragraphs>312</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Fadi Shafiq Qayed</dc:creator>
  <cp:lastModifiedBy>Fadi Shafiq Qayed</cp:lastModifiedBy>
  <cp:revision>790</cp:revision>
  <dcterms:created xsi:type="dcterms:W3CDTF">2017-11-28T09:08:12Z</dcterms:created>
  <dcterms:modified xsi:type="dcterms:W3CDTF">2018-08-16T05:43:31Z</dcterms:modified>
</cp:coreProperties>
</file>